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97"/>
  </p:notesMasterIdLst>
  <p:sldIdLst>
    <p:sldId id="384" r:id="rId3"/>
    <p:sldId id="386" r:id="rId4"/>
    <p:sldId id="299" r:id="rId5"/>
    <p:sldId id="387" r:id="rId6"/>
    <p:sldId id="427" r:id="rId7"/>
    <p:sldId id="261" r:id="rId8"/>
    <p:sldId id="300" r:id="rId9"/>
    <p:sldId id="260" r:id="rId10"/>
    <p:sldId id="390" r:id="rId11"/>
    <p:sldId id="389" r:id="rId12"/>
    <p:sldId id="393" r:id="rId13"/>
    <p:sldId id="394" r:id="rId14"/>
    <p:sldId id="391" r:id="rId15"/>
    <p:sldId id="392" r:id="rId16"/>
    <p:sldId id="388" r:id="rId17"/>
    <p:sldId id="428" r:id="rId18"/>
    <p:sldId id="429" r:id="rId19"/>
    <p:sldId id="430" r:id="rId20"/>
    <p:sldId id="431" r:id="rId21"/>
    <p:sldId id="302" r:id="rId22"/>
    <p:sldId id="297" r:id="rId23"/>
    <p:sldId id="303" r:id="rId24"/>
    <p:sldId id="408" r:id="rId25"/>
    <p:sldId id="409" r:id="rId26"/>
    <p:sldId id="264" r:id="rId27"/>
    <p:sldId id="304" r:id="rId28"/>
    <p:sldId id="305" r:id="rId29"/>
    <p:sldId id="309" r:id="rId30"/>
    <p:sldId id="432" r:id="rId31"/>
    <p:sldId id="310" r:id="rId32"/>
    <p:sldId id="397" r:id="rId33"/>
    <p:sldId id="314" r:id="rId34"/>
    <p:sldId id="433" r:id="rId35"/>
    <p:sldId id="435" r:id="rId36"/>
    <p:sldId id="315" r:id="rId37"/>
    <p:sldId id="398" r:id="rId38"/>
    <p:sldId id="319" r:id="rId39"/>
    <p:sldId id="434" r:id="rId40"/>
    <p:sldId id="320" r:id="rId41"/>
    <p:sldId id="400" r:id="rId42"/>
    <p:sldId id="344" r:id="rId43"/>
    <p:sldId id="436" r:id="rId44"/>
    <p:sldId id="405" r:id="rId45"/>
    <p:sldId id="404" r:id="rId46"/>
    <p:sldId id="437" r:id="rId47"/>
    <p:sldId id="407" r:id="rId48"/>
    <p:sldId id="321" r:id="rId49"/>
    <p:sldId id="323" r:id="rId50"/>
    <p:sldId id="401" r:id="rId51"/>
    <p:sldId id="402" r:id="rId52"/>
    <p:sldId id="403" r:id="rId53"/>
    <p:sldId id="326" r:id="rId54"/>
    <p:sldId id="327" r:id="rId55"/>
    <p:sldId id="337" r:id="rId56"/>
    <p:sldId id="410" r:id="rId57"/>
    <p:sldId id="338" r:id="rId58"/>
    <p:sldId id="339" r:id="rId59"/>
    <p:sldId id="340" r:id="rId60"/>
    <p:sldId id="411" r:id="rId61"/>
    <p:sldId id="438" r:id="rId62"/>
    <p:sldId id="359" r:id="rId63"/>
    <p:sldId id="360" r:id="rId64"/>
    <p:sldId id="361" r:id="rId65"/>
    <p:sldId id="412" r:id="rId66"/>
    <p:sldId id="347" r:id="rId67"/>
    <p:sldId id="439" r:id="rId68"/>
    <p:sldId id="350" r:id="rId69"/>
    <p:sldId id="415" r:id="rId70"/>
    <p:sldId id="351" r:id="rId71"/>
    <p:sldId id="352" r:id="rId72"/>
    <p:sldId id="353" r:id="rId73"/>
    <p:sldId id="414" r:id="rId74"/>
    <p:sldId id="440" r:id="rId75"/>
    <p:sldId id="368" r:id="rId76"/>
    <p:sldId id="416" r:id="rId77"/>
    <p:sldId id="417" r:id="rId78"/>
    <p:sldId id="418" r:id="rId79"/>
    <p:sldId id="354" r:id="rId80"/>
    <p:sldId id="345" r:id="rId81"/>
    <p:sldId id="355" r:id="rId82"/>
    <p:sldId id="419" r:id="rId83"/>
    <p:sldId id="356" r:id="rId84"/>
    <p:sldId id="357" r:id="rId85"/>
    <p:sldId id="358" r:id="rId86"/>
    <p:sldId id="420" r:id="rId87"/>
    <p:sldId id="441" r:id="rId88"/>
    <p:sldId id="370" r:id="rId89"/>
    <p:sldId id="371" r:id="rId90"/>
    <p:sldId id="421" r:id="rId91"/>
    <p:sldId id="422" r:id="rId92"/>
    <p:sldId id="424" r:id="rId93"/>
    <p:sldId id="426" r:id="rId94"/>
    <p:sldId id="267" r:id="rId95"/>
    <p:sldId id="37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6" autoAdjust="0"/>
    <p:restoredTop sz="82006" autoAdjust="0"/>
  </p:normalViewPr>
  <p:slideViewPr>
    <p:cSldViewPr snapToGrid="0">
      <p:cViewPr varScale="1">
        <p:scale>
          <a:sx n="75" d="100"/>
          <a:sy n="75" d="100"/>
        </p:scale>
        <p:origin x="176" y="4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heme" Target="theme/theme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2F298-EF68-4048-A678-26E09A2506C3}" type="datetimeFigureOut">
              <a:rPr lang="en-US" smtClean="0"/>
              <a:t>2/26/16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39688-5424-411D-AE0A-CF7DDCBF43F3}" type="slidenum">
              <a:rPr lang="en-US" smtClean="0"/>
              <a:t>‹#›</a:t>
            </a:fld>
            <a:endParaRPr lang="en-US"/>
          </a:p>
        </p:txBody>
      </p:sp>
    </p:spTree>
    <p:extLst>
      <p:ext uri="{BB962C8B-B14F-4D97-AF65-F5344CB8AC3E}">
        <p14:creationId xmlns:p14="http://schemas.microsoft.com/office/powerpoint/2010/main" val="298242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and welcome to Bandit Learning. In this course we will cover the topic of Multi-Armed Bandits. </a:t>
            </a:r>
          </a:p>
          <a:p>
            <a:r>
              <a:rPr lang="en-US" baseline="0" dirty="0" smtClean="0"/>
              <a:t>If you are here, thinking you will learning how to rob a train and escape into the woods, this is the wrong course. Wrong bandits.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pPr/>
              <a:t>1</a:t>
            </a:fld>
            <a:endParaRPr lang="en-US" dirty="0"/>
          </a:p>
        </p:txBody>
      </p:sp>
    </p:spTree>
    <p:extLst>
      <p:ext uri="{BB962C8B-B14F-4D97-AF65-F5344CB8AC3E}">
        <p14:creationId xmlns:p14="http://schemas.microsoft.com/office/powerpoint/2010/main" val="94603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closer look…</a:t>
            </a:r>
          </a:p>
          <a:p>
            <a:r>
              <a:rPr lang="en-US" dirty="0" smtClean="0"/>
              <a:t>Here we</a:t>
            </a:r>
            <a:r>
              <a:rPr lang="en-US" baseline="0" dirty="0" smtClean="0"/>
              <a:t> show the internals of the algorithm for two policies. The next slides shows the other two. </a:t>
            </a:r>
          </a:p>
          <a:p>
            <a:r>
              <a:rPr lang="en-US" baseline="0" dirty="0" smtClean="0"/>
              <a:t>Time goes from left to right. Options are 0,1,2, and at each time step we show a 0/1 entry. The row indicates which option we chose: 0, 1, or 2. The results, 0 or 1, shows if the option was taken, e.g., the button was clicked. </a:t>
            </a:r>
          </a:p>
          <a:p>
            <a:r>
              <a:rPr lang="en-US" baseline="0" dirty="0" smtClean="0"/>
              <a:t>Since the first option, cat face, has a reward of 0.76, it is the best of the three options. Likewise, all 4 policies eventually, after some initial experimentation, pick the first option, which corresponds to row 0.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11</a:t>
            </a:fld>
            <a:endParaRPr lang="en-US"/>
          </a:p>
        </p:txBody>
      </p:sp>
    </p:spTree>
    <p:extLst>
      <p:ext uri="{BB962C8B-B14F-4D97-AF65-F5344CB8AC3E}">
        <p14:creationId xmlns:p14="http://schemas.microsoft.com/office/powerpoint/2010/main" val="191952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closer look,</a:t>
            </a:r>
            <a:r>
              <a:rPr lang="en-US" baseline="0" dirty="0" smtClean="0"/>
              <a:t> continued. </a:t>
            </a:r>
            <a:endParaRPr lang="en-US" dirty="0" smtClean="0"/>
          </a:p>
        </p:txBody>
      </p:sp>
      <p:sp>
        <p:nvSpPr>
          <p:cNvPr id="4" name="Slide Number Placeholder 3"/>
          <p:cNvSpPr>
            <a:spLocks noGrp="1"/>
          </p:cNvSpPr>
          <p:nvPr>
            <p:ph type="sldNum" sz="quarter" idx="10"/>
          </p:nvPr>
        </p:nvSpPr>
        <p:spPr/>
        <p:txBody>
          <a:bodyPr/>
          <a:lstStyle/>
          <a:p>
            <a:fld id="{79F39688-5424-411D-AE0A-CF7DDCBF43F3}" type="slidenum">
              <a:rPr lang="en-US" smtClean="0"/>
              <a:t>12</a:t>
            </a:fld>
            <a:endParaRPr lang="en-US"/>
          </a:p>
        </p:txBody>
      </p:sp>
    </p:spTree>
    <p:extLst>
      <p:ext uri="{BB962C8B-B14F-4D97-AF65-F5344CB8AC3E}">
        <p14:creationId xmlns:p14="http://schemas.microsoft.com/office/powerpoint/2010/main" val="2115509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rewards are the probabilities of obtaining a smile. </a:t>
            </a:r>
          </a:p>
          <a:p>
            <a:r>
              <a:rPr lang="en-US" baseline="0" dirty="0" smtClean="0"/>
              <a:t>Explain that time moves from left to right in the “print out” of the policy selections/decisions.</a:t>
            </a:r>
          </a:p>
          <a:p>
            <a:r>
              <a:rPr lang="en-US" baseline="0" dirty="0" smtClean="0"/>
              <a:t>Highlight the A/B test at the bottom row.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13</a:t>
            </a:fld>
            <a:endParaRPr lang="en-US"/>
          </a:p>
        </p:txBody>
      </p:sp>
    </p:spTree>
    <p:extLst>
      <p:ext uri="{BB962C8B-B14F-4D97-AF65-F5344CB8AC3E}">
        <p14:creationId xmlns:p14="http://schemas.microsoft.com/office/powerpoint/2010/main" val="405974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rewards are the probabilities of obtaining a smile. </a:t>
            </a:r>
          </a:p>
          <a:p>
            <a:r>
              <a:rPr lang="en-US" baseline="0" dirty="0" smtClean="0"/>
              <a:t>Explain that time moves from left to right in the “print out” of the policy selections/decisions.</a:t>
            </a:r>
          </a:p>
          <a:p>
            <a:r>
              <a:rPr lang="en-US" baseline="0" dirty="0" smtClean="0"/>
              <a:t>Highlight the A/B test at the bottom row. This is pure exploration, as opposed to the 4 policies above it, which attempt to learn and pick the best performing option, which, eventually, is the optimal (best) option.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14</a:t>
            </a:fld>
            <a:endParaRPr lang="en-US"/>
          </a:p>
        </p:txBody>
      </p:sp>
    </p:spTree>
    <p:extLst>
      <p:ext uri="{BB962C8B-B14F-4D97-AF65-F5344CB8AC3E}">
        <p14:creationId xmlns:p14="http://schemas.microsoft.com/office/powerpoint/2010/main" val="405974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15</a:t>
            </a:fld>
            <a:endParaRPr lang="en-US"/>
          </a:p>
        </p:txBody>
      </p:sp>
    </p:spTree>
    <p:extLst>
      <p:ext uri="{BB962C8B-B14F-4D97-AF65-F5344CB8AC3E}">
        <p14:creationId xmlns:p14="http://schemas.microsoft.com/office/powerpoint/2010/main" val="410518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discuss the implementation of these data generating functions in the lab.</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79F39688-5424-411D-AE0A-CF7DDCBF43F3}" type="slidenum">
              <a:rPr lang="en-US" smtClean="0"/>
              <a:t>20</a:t>
            </a:fld>
            <a:endParaRPr lang="en-US" dirty="0"/>
          </a:p>
        </p:txBody>
      </p:sp>
    </p:spTree>
    <p:extLst>
      <p:ext uri="{BB962C8B-B14F-4D97-AF65-F5344CB8AC3E}">
        <p14:creationId xmlns:p14="http://schemas.microsoft.com/office/powerpoint/2010/main" val="1319275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 </a:t>
            </a:r>
            <a:r>
              <a:rPr lang="en-US" dirty="0" err="1" smtClean="0"/>
              <a:t>thompson</a:t>
            </a:r>
            <a:r>
              <a:rPr lang="en-US" dirty="0" smtClean="0"/>
              <a:t> </a:t>
            </a:r>
            <a:r>
              <a:rPr lang="en-US" dirty="0" err="1" smtClean="0"/>
              <a:t>samling</a:t>
            </a:r>
            <a:r>
              <a:rPr lang="en-US" dirty="0" smtClean="0"/>
              <a:t> is or avoid it</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26</a:t>
            </a:fld>
            <a:endParaRPr lang="en-US"/>
          </a:p>
        </p:txBody>
      </p:sp>
    </p:spTree>
    <p:extLst>
      <p:ext uri="{BB962C8B-B14F-4D97-AF65-F5344CB8AC3E}">
        <p14:creationId xmlns:p14="http://schemas.microsoft.com/office/powerpoint/2010/main" val="2618748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and the next</a:t>
            </a:r>
            <a:r>
              <a:rPr lang="en-US" baseline="0" dirty="0" smtClean="0"/>
              <a:t> two slides show the code for the Greedy class</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27</a:t>
            </a:fld>
            <a:endParaRPr lang="en-US"/>
          </a:p>
        </p:txBody>
      </p:sp>
    </p:spTree>
    <p:extLst>
      <p:ext uri="{BB962C8B-B14F-4D97-AF65-F5344CB8AC3E}">
        <p14:creationId xmlns:p14="http://schemas.microsoft.com/office/powerpoint/2010/main" val="2286183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options, depicted by blue and purple solid lines. </a:t>
            </a:r>
          </a:p>
          <a:p>
            <a:r>
              <a:rPr lang="en-US" dirty="0" smtClean="0"/>
              <a:t>Transparent lines are the bandit algorithm’s belief of what the solid lines are. </a:t>
            </a:r>
          </a:p>
          <a:p>
            <a:r>
              <a:rPr lang="en-US" dirty="0" smtClean="0"/>
              <a:t>Transparent</a:t>
            </a:r>
            <a:r>
              <a:rPr lang="en-US" baseline="0" dirty="0" smtClean="0"/>
              <a:t> blue line is way off, because the Greedy algorithm no longer explores it once it was determined that there is a better option—the purple line.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28</a:t>
            </a:fld>
            <a:endParaRPr lang="en-US"/>
          </a:p>
        </p:txBody>
      </p:sp>
    </p:spTree>
    <p:extLst>
      <p:ext uri="{BB962C8B-B14F-4D97-AF65-F5344CB8AC3E}">
        <p14:creationId xmlns:p14="http://schemas.microsoft.com/office/powerpoint/2010/main" val="149119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options, depicted by blue and purple solid lines. </a:t>
            </a:r>
          </a:p>
          <a:p>
            <a:r>
              <a:rPr lang="en-US" dirty="0" smtClean="0"/>
              <a:t>Transparent lines are the bandit algorithm’s belief of what the solid lines are. </a:t>
            </a:r>
          </a:p>
          <a:p>
            <a:r>
              <a:rPr lang="en-US" dirty="0" smtClean="0"/>
              <a:t>Transparent</a:t>
            </a:r>
            <a:r>
              <a:rPr lang="en-US" baseline="0" dirty="0" smtClean="0"/>
              <a:t> blue line is way off, because the Greedy algorithm no longer explores it once it was determined that there is a better option—the purple line.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29</a:t>
            </a:fld>
            <a:endParaRPr lang="en-US"/>
          </a:p>
        </p:txBody>
      </p:sp>
    </p:spTree>
    <p:extLst>
      <p:ext uri="{BB962C8B-B14F-4D97-AF65-F5344CB8AC3E}">
        <p14:creationId xmlns:p14="http://schemas.microsoft.com/office/powerpoint/2010/main" val="206731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course of action</a:t>
            </a:r>
            <a:r>
              <a:rPr lang="en-US" baseline="0" dirty="0" smtClean="0"/>
              <a:t> will be to discuss the motivation for MABs. We assume the student has some familiarity with the Python programming language, and a few choice graphics packages, such as </a:t>
            </a:r>
            <a:r>
              <a:rPr lang="en-US" baseline="0" dirty="0" err="1" smtClean="0"/>
              <a:t>matplotlib</a:t>
            </a:r>
            <a:r>
              <a:rPr lang="en-US" baseline="0" dirty="0" smtClean="0"/>
              <a:t> and </a:t>
            </a:r>
            <a:r>
              <a:rPr lang="en-US" baseline="0" dirty="0" err="1" smtClean="0"/>
              <a:t>seaborn</a:t>
            </a:r>
            <a:r>
              <a:rPr lang="en-US" baseline="0" dirty="0" smtClean="0"/>
              <a:t>. In section 2 we present a few popular bandit strategies, an explanation of how to implement them in Python. In section 3 we go over the variety of data types typically encountered in the real world, such as stationary data—data that does not change—restless data—data that changes—and volatile (or mortal) data—data that is born, exists for some time, and then dies. In section 4 I will show how to simulate systems that use bandits, bringing together the first 3 section.  And in section 5, we will develop some applications that use bandits. The first is a command line demo that lets you play against a bandit. The second is a full implementation of a website that uses bandits to learn use preferences.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pPr/>
              <a:t>2</a:t>
            </a:fld>
            <a:endParaRPr lang="en-US" dirty="0"/>
          </a:p>
        </p:txBody>
      </p:sp>
    </p:spTree>
    <p:extLst>
      <p:ext uri="{BB962C8B-B14F-4D97-AF65-F5344CB8AC3E}">
        <p14:creationId xmlns:p14="http://schemas.microsoft.com/office/powerpoint/2010/main" val="450856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30</a:t>
            </a:fld>
            <a:endParaRPr lang="en-US"/>
          </a:p>
        </p:txBody>
      </p:sp>
    </p:spTree>
    <p:extLst>
      <p:ext uri="{BB962C8B-B14F-4D97-AF65-F5344CB8AC3E}">
        <p14:creationId xmlns:p14="http://schemas.microsoft.com/office/powerpoint/2010/main" val="408790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performance to Greedy, but it continues to explore, albeit not frequently,</a:t>
            </a:r>
            <a:r>
              <a:rPr lang="en-US" baseline="0" dirty="0" smtClean="0"/>
              <a:t> the lesser performing option—blue.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32</a:t>
            </a:fld>
            <a:endParaRPr lang="en-US" dirty="0"/>
          </a:p>
        </p:txBody>
      </p:sp>
    </p:spTree>
    <p:extLst>
      <p:ext uri="{BB962C8B-B14F-4D97-AF65-F5344CB8AC3E}">
        <p14:creationId xmlns:p14="http://schemas.microsoft.com/office/powerpoint/2010/main" val="2127170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performance to Greedy, but it continues to explore, albeit not frequently,</a:t>
            </a:r>
            <a:r>
              <a:rPr lang="en-US" baseline="0" dirty="0" smtClean="0"/>
              <a:t> the lesser performing option—blue.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33</a:t>
            </a:fld>
            <a:endParaRPr lang="en-US" dirty="0"/>
          </a:p>
        </p:txBody>
      </p:sp>
    </p:spTree>
    <p:extLst>
      <p:ext uri="{BB962C8B-B14F-4D97-AF65-F5344CB8AC3E}">
        <p14:creationId xmlns:p14="http://schemas.microsoft.com/office/powerpoint/2010/main" val="1399473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performance to Greedy, but it continues to explore, albeit not frequently,</a:t>
            </a:r>
            <a:r>
              <a:rPr lang="en-US" baseline="0" dirty="0" smtClean="0"/>
              <a:t> the lesser performing option—blue.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34</a:t>
            </a:fld>
            <a:endParaRPr lang="en-US" dirty="0"/>
          </a:p>
        </p:txBody>
      </p:sp>
    </p:spTree>
    <p:extLst>
      <p:ext uri="{BB962C8B-B14F-4D97-AF65-F5344CB8AC3E}">
        <p14:creationId xmlns:p14="http://schemas.microsoft.com/office/powerpoint/2010/main" val="101321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35</a:t>
            </a:fld>
            <a:endParaRPr lang="en-US" dirty="0"/>
          </a:p>
        </p:txBody>
      </p:sp>
    </p:spTree>
    <p:extLst>
      <p:ext uri="{BB962C8B-B14F-4D97-AF65-F5344CB8AC3E}">
        <p14:creationId xmlns:p14="http://schemas.microsoft.com/office/powerpoint/2010/main" val="94661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36</a:t>
            </a:fld>
            <a:endParaRPr lang="en-US" dirty="0"/>
          </a:p>
        </p:txBody>
      </p:sp>
    </p:spTree>
    <p:extLst>
      <p:ext uri="{BB962C8B-B14F-4D97-AF65-F5344CB8AC3E}">
        <p14:creationId xmlns:p14="http://schemas.microsoft.com/office/powerpoint/2010/main" val="946615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beginning, review</a:t>
            </a:r>
            <a:r>
              <a:rPr lang="en-US" baseline="0" dirty="0" smtClean="0"/>
              <a:t> </a:t>
            </a:r>
            <a:r>
              <a:rPr lang="en-US" baseline="0" dirty="0" err="1" smtClean="0"/>
              <a:t>sqrt</a:t>
            </a:r>
            <a:r>
              <a:rPr lang="en-US" baseline="0" dirty="0" smtClean="0"/>
              <a:t>, logs, </a:t>
            </a:r>
            <a:r>
              <a:rPr lang="en-US" baseline="0" dirty="0" err="1" smtClean="0"/>
              <a:t>etc</a:t>
            </a:r>
            <a:r>
              <a:rPr lang="en-US" baseline="0" dirty="0" smtClean="0"/>
              <a:t>, </a:t>
            </a:r>
            <a:r>
              <a:rPr lang="en-US" baseline="0" dirty="0" err="1" smtClean="0"/>
              <a:t>mathy</a:t>
            </a:r>
            <a:r>
              <a:rPr lang="en-US" baseline="0" dirty="0" smtClean="0"/>
              <a:t> math</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39</a:t>
            </a:fld>
            <a:endParaRPr lang="en-US"/>
          </a:p>
        </p:txBody>
      </p:sp>
    </p:spTree>
    <p:extLst>
      <p:ext uri="{BB962C8B-B14F-4D97-AF65-F5344CB8AC3E}">
        <p14:creationId xmlns:p14="http://schemas.microsoft.com/office/powerpoint/2010/main" val="247349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40</a:t>
            </a:fld>
            <a:endParaRPr lang="en-US"/>
          </a:p>
        </p:txBody>
      </p:sp>
    </p:spTree>
    <p:extLst>
      <p:ext uri="{BB962C8B-B14F-4D97-AF65-F5344CB8AC3E}">
        <p14:creationId xmlns:p14="http://schemas.microsoft.com/office/powerpoint/2010/main" val="946615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beginning, review</a:t>
            </a:r>
            <a:r>
              <a:rPr lang="en-US" baseline="0" dirty="0" smtClean="0"/>
              <a:t> </a:t>
            </a:r>
            <a:r>
              <a:rPr lang="en-US" baseline="0" dirty="0" err="1" smtClean="0"/>
              <a:t>sqrt</a:t>
            </a:r>
            <a:r>
              <a:rPr lang="en-US" baseline="0" dirty="0" smtClean="0"/>
              <a:t>, logs, </a:t>
            </a:r>
            <a:r>
              <a:rPr lang="en-US" baseline="0" dirty="0" err="1" smtClean="0"/>
              <a:t>etc</a:t>
            </a:r>
            <a:r>
              <a:rPr lang="en-US" baseline="0" dirty="0" smtClean="0"/>
              <a:t>, </a:t>
            </a:r>
            <a:r>
              <a:rPr lang="en-US" baseline="0" dirty="0" err="1" smtClean="0"/>
              <a:t>mathy</a:t>
            </a:r>
            <a:r>
              <a:rPr lang="en-US" baseline="0" dirty="0" smtClean="0"/>
              <a:t> math</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43</a:t>
            </a:fld>
            <a:endParaRPr lang="en-US"/>
          </a:p>
        </p:txBody>
      </p:sp>
    </p:spTree>
    <p:extLst>
      <p:ext uri="{BB962C8B-B14F-4D97-AF65-F5344CB8AC3E}">
        <p14:creationId xmlns:p14="http://schemas.microsoft.com/office/powerpoint/2010/main" val="2473492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technical stuff or over-explain</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44</a:t>
            </a:fld>
            <a:endParaRPr lang="en-US"/>
          </a:p>
        </p:txBody>
      </p:sp>
    </p:spTree>
    <p:extLst>
      <p:ext uri="{BB962C8B-B14F-4D97-AF65-F5344CB8AC3E}">
        <p14:creationId xmlns:p14="http://schemas.microsoft.com/office/powerpoint/2010/main" val="94661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3</a:t>
            </a:fld>
            <a:endParaRPr lang="en-US"/>
          </a:p>
        </p:txBody>
      </p:sp>
    </p:spTree>
    <p:extLst>
      <p:ext uri="{BB962C8B-B14F-4D97-AF65-F5344CB8AC3E}">
        <p14:creationId xmlns:p14="http://schemas.microsoft.com/office/powerpoint/2010/main" val="3528887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compare the 4 bandit algorithms.</a:t>
            </a:r>
            <a:r>
              <a:rPr lang="en-US" baseline="0" dirty="0" smtClean="0"/>
              <a:t> </a:t>
            </a:r>
          </a:p>
          <a:p>
            <a:r>
              <a:rPr lang="en-US" baseline="0" dirty="0" smtClean="0"/>
              <a:t>A lot of code to set up the simulations and track the results. </a:t>
            </a:r>
          </a:p>
          <a:p>
            <a:r>
              <a:rPr lang="en-US" baseline="0" dirty="0" smtClean="0"/>
              <a:t>This function takes a two integer values, k and T, reward distributions, and a bandit algorithm. </a:t>
            </a:r>
          </a:p>
          <a:p>
            <a:r>
              <a:rPr lang="en-US" baseline="0" dirty="0" smtClean="0"/>
              <a:t>It then simulates a system and captures the rewards.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47</a:t>
            </a:fld>
            <a:endParaRPr lang="en-US"/>
          </a:p>
        </p:txBody>
      </p:sp>
    </p:spTree>
    <p:extLst>
      <p:ext uri="{BB962C8B-B14F-4D97-AF65-F5344CB8AC3E}">
        <p14:creationId xmlns:p14="http://schemas.microsoft.com/office/powerpoint/2010/main" val="468526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48</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49</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50</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UCB has the lowest regret</a:t>
            </a:r>
            <a:r>
              <a:rPr lang="en-US" baseline="0" dirty="0" smtClean="0"/>
              <a:t> for practically the whole run of the simulation. </a:t>
            </a:r>
          </a:p>
          <a:p>
            <a:r>
              <a:rPr lang="en-US" baseline="0" dirty="0" smtClean="0"/>
              <a:t>The x axis represents the time step. Remember that algorithm operates on a sequence, happening at time step 0, 1, 2, …50 in this case.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51</a:t>
            </a:fld>
            <a:endParaRPr lang="en-US"/>
          </a:p>
        </p:txBody>
      </p:sp>
    </p:spTree>
    <p:extLst>
      <p:ext uri="{BB962C8B-B14F-4D97-AF65-F5344CB8AC3E}">
        <p14:creationId xmlns:p14="http://schemas.microsoft.com/office/powerpoint/2010/main" val="1299417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particular data set, at any given</a:t>
            </a:r>
            <a:r>
              <a:rPr lang="en-US" baseline="0" dirty="0" smtClean="0"/>
              <a:t> point, there are 2 options/arms. </a:t>
            </a:r>
          </a:p>
          <a:p>
            <a:r>
              <a:rPr lang="en-US" baseline="0" dirty="0" smtClean="0"/>
              <a:t>When one dies, it is replaced by another arm with a different reward.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53</a:t>
            </a:fld>
            <a:endParaRPr lang="en-US"/>
          </a:p>
        </p:txBody>
      </p:sp>
    </p:spTree>
    <p:extLst>
      <p:ext uri="{BB962C8B-B14F-4D97-AF65-F5344CB8AC3E}">
        <p14:creationId xmlns:p14="http://schemas.microsoft.com/office/powerpoint/2010/main" val="1364959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use</a:t>
            </a:r>
            <a:r>
              <a:rPr lang="en-US" baseline="0" dirty="0" smtClean="0"/>
              <a:t> “time step” or “trial” for x axis</a:t>
            </a:r>
          </a:p>
          <a:p>
            <a:r>
              <a:rPr lang="en-US" baseline="0" dirty="0" smtClean="0"/>
              <a:t>Explain </a:t>
            </a:r>
            <a:r>
              <a:rPr lang="en-US" baseline="0" smtClean="0"/>
              <a:t>this verbally.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58</a:t>
            </a:fld>
            <a:endParaRPr lang="en-US"/>
          </a:p>
        </p:txBody>
      </p:sp>
    </p:spTree>
    <p:extLst>
      <p:ext uri="{BB962C8B-B14F-4D97-AF65-F5344CB8AC3E}">
        <p14:creationId xmlns:p14="http://schemas.microsoft.com/office/powerpoint/2010/main" val="1276745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use</a:t>
            </a:r>
            <a:r>
              <a:rPr lang="en-US" baseline="0" dirty="0" smtClean="0"/>
              <a:t> “time step” or “trial” for x axis</a:t>
            </a:r>
          </a:p>
          <a:p>
            <a:r>
              <a:rPr lang="en-US" baseline="0" dirty="0" smtClean="0"/>
              <a:t>Explain </a:t>
            </a:r>
            <a:r>
              <a:rPr lang="en-US" baseline="0" smtClean="0"/>
              <a:t>this verbally.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59</a:t>
            </a:fld>
            <a:endParaRPr lang="en-US"/>
          </a:p>
        </p:txBody>
      </p:sp>
    </p:spTree>
    <p:extLst>
      <p:ext uri="{BB962C8B-B14F-4D97-AF65-F5344CB8AC3E}">
        <p14:creationId xmlns:p14="http://schemas.microsoft.com/office/powerpoint/2010/main" val="1276745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use</a:t>
            </a:r>
            <a:r>
              <a:rPr lang="en-US" baseline="0" dirty="0" smtClean="0"/>
              <a:t> “time step” or “trial” for x axis</a:t>
            </a:r>
          </a:p>
          <a:p>
            <a:r>
              <a:rPr lang="en-US" baseline="0" dirty="0" smtClean="0"/>
              <a:t>Explain </a:t>
            </a:r>
            <a:r>
              <a:rPr lang="en-US" baseline="0" smtClean="0"/>
              <a:t>this verbally. </a:t>
            </a:r>
          </a:p>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60</a:t>
            </a:fld>
            <a:endParaRPr lang="en-US"/>
          </a:p>
        </p:txBody>
      </p:sp>
    </p:spTree>
    <p:extLst>
      <p:ext uri="{BB962C8B-B14F-4D97-AF65-F5344CB8AC3E}">
        <p14:creationId xmlns:p14="http://schemas.microsoft.com/office/powerpoint/2010/main" val="122897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concrete examples for “regret”</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61</a:t>
            </a:fld>
            <a:endParaRPr lang="en-US"/>
          </a:p>
        </p:txBody>
      </p:sp>
    </p:spTree>
    <p:extLst>
      <p:ext uri="{BB962C8B-B14F-4D97-AF65-F5344CB8AC3E}">
        <p14:creationId xmlns:p14="http://schemas.microsoft.com/office/powerpoint/2010/main" val="263351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4</a:t>
            </a:fld>
            <a:endParaRPr lang="en-US"/>
          </a:p>
        </p:txBody>
      </p:sp>
    </p:spTree>
    <p:extLst>
      <p:ext uri="{BB962C8B-B14F-4D97-AF65-F5344CB8AC3E}">
        <p14:creationId xmlns:p14="http://schemas.microsoft.com/office/powerpoint/2010/main" val="3433290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differences between this and previous plot</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70</a:t>
            </a:fld>
            <a:endParaRPr lang="en-US"/>
          </a:p>
        </p:txBody>
      </p:sp>
    </p:spTree>
    <p:extLst>
      <p:ext uri="{BB962C8B-B14F-4D97-AF65-F5344CB8AC3E}">
        <p14:creationId xmlns:p14="http://schemas.microsoft.com/office/powerpoint/2010/main" val="3428817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sine</a:t>
            </a:r>
            <a:r>
              <a:rPr lang="en-US" baseline="0" dirty="0" smtClean="0"/>
              <a:t> wave, </a:t>
            </a:r>
          </a:p>
          <a:p>
            <a:r>
              <a:rPr lang="en-US" baseline="0" dirty="0" smtClean="0"/>
              <a:t>contextualize</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83</a:t>
            </a:fld>
            <a:endParaRPr lang="en-US"/>
          </a:p>
        </p:txBody>
      </p:sp>
    </p:spTree>
    <p:extLst>
      <p:ext uri="{BB962C8B-B14F-4D97-AF65-F5344CB8AC3E}">
        <p14:creationId xmlns:p14="http://schemas.microsoft.com/office/powerpoint/2010/main" val="2700086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88</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89</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90</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91</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Uh oh. When we zoom out, we</a:t>
            </a:r>
            <a:r>
              <a:rPr lang="en-US" baseline="0" dirty="0" smtClean="0"/>
              <a:t> see that the bandit algorithms get worse over time.</a:t>
            </a:r>
          </a:p>
          <a:p>
            <a:r>
              <a:rPr lang="en-US" baseline="0" dirty="0" smtClean="0"/>
              <a:t>This is due to the fact that the rewards are changing.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92</a:t>
            </a:fld>
            <a:endParaRPr lang="en-US"/>
          </a:p>
        </p:txBody>
      </p:sp>
    </p:spTree>
    <p:extLst>
      <p:ext uri="{BB962C8B-B14F-4D97-AF65-F5344CB8AC3E}">
        <p14:creationId xmlns:p14="http://schemas.microsoft.com/office/powerpoint/2010/main" val="50772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benefits of this</a:t>
            </a:r>
            <a:r>
              <a:rPr lang="en-US" baseline="0" dirty="0" smtClean="0"/>
              <a:t> course are many. </a:t>
            </a:r>
          </a:p>
          <a:p>
            <a:r>
              <a:rPr lang="en-US" baseline="0" dirty="0" smtClean="0"/>
              <a:t>You will learn advanced Python programming. Learn how to make awesome visualizations that convey how bandits operate</a:t>
            </a:r>
            <a:endParaRPr lang="en-US" dirty="0"/>
          </a:p>
        </p:txBody>
      </p:sp>
      <p:sp>
        <p:nvSpPr>
          <p:cNvPr id="4" name="Slide Number Placeholder 3"/>
          <p:cNvSpPr>
            <a:spLocks noGrp="1"/>
          </p:cNvSpPr>
          <p:nvPr>
            <p:ph type="sldNum" sz="quarter" idx="10"/>
          </p:nvPr>
        </p:nvSpPr>
        <p:spPr/>
        <p:txBody>
          <a:bodyPr/>
          <a:lstStyle/>
          <a:p>
            <a:fld id="{BE80C190-60D8-754A-AD48-7AFB982C82F4}" type="slidenum">
              <a:rPr lang="en-US" smtClean="0"/>
              <a:t>5</a:t>
            </a:fld>
            <a:endParaRPr lang="en-US"/>
          </a:p>
        </p:txBody>
      </p:sp>
    </p:spTree>
    <p:extLst>
      <p:ext uri="{BB962C8B-B14F-4D97-AF65-F5344CB8AC3E}">
        <p14:creationId xmlns:p14="http://schemas.microsoft.com/office/powerpoint/2010/main" val="396346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 of how A/B testing works.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6</a:t>
            </a:fld>
            <a:endParaRPr lang="en-US"/>
          </a:p>
        </p:txBody>
      </p:sp>
    </p:spTree>
    <p:extLst>
      <p:ext uri="{BB962C8B-B14F-4D97-AF65-F5344CB8AC3E}">
        <p14:creationId xmlns:p14="http://schemas.microsoft.com/office/powerpoint/2010/main" val="36467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 here does not mean “on the internet.” it means “an algorithm</a:t>
            </a:r>
            <a:r>
              <a:rPr lang="en-US" baseline="0" dirty="0" smtClean="0"/>
              <a:t> that processes it’s data piece-by-piece without knowing what data is coming next. The future input is unknown.” this is in contrast to an “offline” algorithm, where all data can be held at once.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8</a:t>
            </a:fld>
            <a:endParaRPr lang="en-US"/>
          </a:p>
        </p:txBody>
      </p:sp>
    </p:spTree>
    <p:extLst>
      <p:ext uri="{BB962C8B-B14F-4D97-AF65-F5344CB8AC3E}">
        <p14:creationId xmlns:p14="http://schemas.microsoft.com/office/powerpoint/2010/main" val="17995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more about confidence intervals,</a:t>
            </a:r>
            <a:r>
              <a:rPr lang="en-US" baseline="0" dirty="0" smtClean="0"/>
              <a:t> </a:t>
            </a:r>
          </a:p>
          <a:p>
            <a:r>
              <a:rPr lang="en-US" baseline="0" dirty="0" smtClean="0"/>
              <a:t>For UCB, the policy is optimist because the confidence interval is just a likely range, and we must be optimistic when choosing it. </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9</a:t>
            </a:fld>
            <a:endParaRPr lang="en-US"/>
          </a:p>
        </p:txBody>
      </p:sp>
    </p:spTree>
    <p:extLst>
      <p:ext uri="{BB962C8B-B14F-4D97-AF65-F5344CB8AC3E}">
        <p14:creationId xmlns:p14="http://schemas.microsoft.com/office/powerpoint/2010/main" val="131927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rewards are the probabilities of obtaining a smile. </a:t>
            </a:r>
          </a:p>
          <a:p>
            <a:r>
              <a:rPr lang="en-US" baseline="0" dirty="0" smtClean="0"/>
              <a:t>Explain that time moves from left to right in the “print out” of the policy selections/decisions</a:t>
            </a:r>
            <a:endParaRPr lang="en-US" dirty="0"/>
          </a:p>
        </p:txBody>
      </p:sp>
      <p:sp>
        <p:nvSpPr>
          <p:cNvPr id="4" name="Slide Number Placeholder 3"/>
          <p:cNvSpPr>
            <a:spLocks noGrp="1"/>
          </p:cNvSpPr>
          <p:nvPr>
            <p:ph type="sldNum" sz="quarter" idx="10"/>
          </p:nvPr>
        </p:nvSpPr>
        <p:spPr/>
        <p:txBody>
          <a:bodyPr/>
          <a:lstStyle/>
          <a:p>
            <a:fld id="{79F39688-5424-411D-AE0A-CF7DDCBF43F3}" type="slidenum">
              <a:rPr lang="en-US" smtClean="0"/>
              <a:t>10</a:t>
            </a:fld>
            <a:endParaRPr lang="en-US"/>
          </a:p>
        </p:txBody>
      </p:sp>
    </p:spTree>
    <p:extLst>
      <p:ext uri="{BB962C8B-B14F-4D97-AF65-F5344CB8AC3E}">
        <p14:creationId xmlns:p14="http://schemas.microsoft.com/office/powerpoint/2010/main" val="4059740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7"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761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age / Section Divider">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31106" y="6494597"/>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
        <p:nvSpPr>
          <p:cNvPr id="5" name="TextBox 4"/>
          <p:cNvSpPr txBox="1"/>
          <p:nvPr userDrawn="1"/>
        </p:nvSpPr>
        <p:spPr>
          <a:xfrm>
            <a:off x="11298180" y="1866893"/>
            <a:ext cx="584151" cy="400108"/>
          </a:xfrm>
          <a:prstGeom prst="rect">
            <a:avLst/>
          </a:prstGeom>
          <a:noFill/>
        </p:spPr>
        <p:txBody>
          <a:bodyPr wrap="none" lIns="121917" tIns="60959" rIns="121917" bIns="60959" rtlCol="0">
            <a:spAutoFit/>
          </a:bodyPr>
          <a:lstStyle/>
          <a:p>
            <a:r>
              <a:rPr lang="en-US" b="1" dirty="0" smtClean="0">
                <a:solidFill>
                  <a:schemeClr val="bg1"/>
                </a:solidFill>
                <a:latin typeface="Avenir Book"/>
                <a:cs typeface="Avenir Book"/>
              </a:rPr>
              <a:t>TM</a:t>
            </a:r>
            <a:endParaRPr lang="en-US" b="1" dirty="0">
              <a:solidFill>
                <a:schemeClr val="bg1"/>
              </a:solidFill>
              <a:latin typeface="Avenir Book"/>
              <a:cs typeface="Avenir Book"/>
            </a:endParaRPr>
          </a:p>
        </p:txBody>
      </p:sp>
    </p:spTree>
    <p:extLst>
      <p:ext uri="{BB962C8B-B14F-4D97-AF65-F5344CB8AC3E}">
        <p14:creationId xmlns:p14="http://schemas.microsoft.com/office/powerpoint/2010/main" val="1140766078"/>
      </p:ext>
    </p:extLst>
  </p:cSld>
  <p:clrMapOvr>
    <a:masterClrMapping/>
  </p:clrMapOvr>
  <p:transition spd="slow">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Page / Section Divid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95400" y="1332012"/>
            <a:ext cx="10765196" cy="2745060"/>
          </a:xfrm>
          <a:prstGeom prst="rect">
            <a:avLst/>
          </a:prstGeom>
        </p:spPr>
        <p:txBody>
          <a:bodyPr lIns="45720" tIns="22860" rIns="45720" bIns="22860" anchor="b"/>
          <a:lstStyle>
            <a:lvl1pPr algn="l">
              <a:lnSpc>
                <a:spcPct val="100000"/>
              </a:lnSpc>
              <a:defRPr sz="9000" spc="150">
                <a:solidFill>
                  <a:srgbClr val="FF6600"/>
                </a:solidFill>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695400" y="4149080"/>
            <a:ext cx="10765196" cy="1296144"/>
          </a:xfrm>
          <a:prstGeom prst="rect">
            <a:avLst/>
          </a:prstGeom>
        </p:spPr>
        <p:txBody>
          <a:bodyPr vert="horz" lIns="45720" tIns="22860" rIns="45720" bIns="22860"/>
          <a:lstStyle>
            <a:lvl1pPr marL="0" indent="0" algn="l">
              <a:buFontTx/>
              <a:buNone/>
              <a:defRPr sz="4500" b="0" spc="0">
                <a:solidFill>
                  <a:srgbClr val="72CFDF"/>
                </a:solidFill>
                <a:effectLst/>
                <a:latin typeface="Lato Light" panose="020F0502020204030203" pitchFamily="34" charset="0"/>
                <a:ea typeface="Lato Light" panose="020F0502020204030203" pitchFamily="34" charset="0"/>
                <a:cs typeface="Lato Light" panose="020F0502020204030203" pitchFamily="34" charset="0"/>
              </a:defRPr>
            </a:lvl1pPr>
            <a:lvl2pPr>
              <a:defRPr sz="3000" spc="150">
                <a:latin typeface="Quicksand Light Regular"/>
                <a:cs typeface="Quicksand Light Regular"/>
              </a:defRPr>
            </a:lvl2pPr>
            <a:lvl3pPr>
              <a:defRPr spc="150">
                <a:latin typeface="Quicksand Light Regular"/>
                <a:cs typeface="Quicksand Light Regular"/>
              </a:defRPr>
            </a:lvl3pPr>
            <a:lvl4pPr>
              <a:defRPr spc="150">
                <a:latin typeface="Quicksand Light Regular"/>
                <a:cs typeface="Quicksand Light Regular"/>
              </a:defRPr>
            </a:lvl4pPr>
            <a:lvl5pPr>
              <a:defRPr spc="150">
                <a:latin typeface="Quicksand Light Regular"/>
                <a:cs typeface="Quicksand Light Regular"/>
              </a:defRPr>
            </a:lvl5pPr>
          </a:lstStyle>
          <a:p>
            <a:pPr lvl="0"/>
            <a:r>
              <a:rPr lang="en-US" dirty="0" smtClean="0"/>
              <a:t>CLICK TO EDIT MASTER TEXT STYLES</a:t>
            </a:r>
          </a:p>
        </p:txBody>
      </p:sp>
      <p:sp>
        <p:nvSpPr>
          <p:cNvPr id="4" name="Slide Number Placeholder 5"/>
          <p:cNvSpPr>
            <a:spLocks noGrp="1"/>
          </p:cNvSpPr>
          <p:nvPr>
            <p:ph type="sldNum" sz="quarter" idx="4"/>
          </p:nvPr>
        </p:nvSpPr>
        <p:spPr>
          <a:xfrm>
            <a:off x="9331106" y="6494597"/>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446859087"/>
      </p:ext>
    </p:extLst>
  </p:cSld>
  <p:clrMapOvr>
    <a:masterClrMapping/>
  </p:clrMapOvr>
  <p:transition spd="slow">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Page / Section Divider">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31106" y="6494597"/>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3172281023"/>
      </p:ext>
    </p:extLst>
  </p:cSld>
  <p:clrMapOvr>
    <a:masterClrMapping/>
  </p:clrMapOvr>
  <p:transition spd="slow">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2528901"/>
            <a:ext cx="10837204" cy="34098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4" name="Text Placeholder 12"/>
          <p:cNvSpPr>
            <a:spLocks noGrp="1"/>
          </p:cNvSpPr>
          <p:nvPr>
            <p:ph type="body" sz="quarter" idx="15" hasCustomPrompt="1"/>
          </p:nvPr>
        </p:nvSpPr>
        <p:spPr>
          <a:xfrm>
            <a:off x="695401" y="1465388"/>
            <a:ext cx="10837204" cy="991505"/>
          </a:xfrm>
          <a:prstGeom prst="rect">
            <a:avLst/>
          </a:prstGeom>
          <a:noFill/>
        </p:spPr>
        <p:txBody>
          <a:bodyPr vert="horz" anchor="ctr" anchorCtr="0"/>
          <a:lstStyle>
            <a:lvl1pPr marL="0" indent="0" algn="ctr">
              <a:lnSpc>
                <a:spcPct val="90000"/>
              </a:lnSpc>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084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2538523"/>
            <a:ext cx="4603793" cy="3481847"/>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2" name="Text Placeholder 12"/>
          <p:cNvSpPr>
            <a:spLocks noGrp="1"/>
          </p:cNvSpPr>
          <p:nvPr>
            <p:ph type="body" sz="quarter" idx="37" hasCustomPrompt="1"/>
          </p:nvPr>
        </p:nvSpPr>
        <p:spPr>
          <a:xfrm>
            <a:off x="6636061" y="1412776"/>
            <a:ext cx="4621707" cy="396044"/>
          </a:xfrm>
          <a:prstGeom prst="rect">
            <a:avLst/>
          </a:prstGeom>
        </p:spPr>
        <p:txBody>
          <a:bodyPr vert="horz" anchor="b"/>
          <a:lstStyle>
            <a:lvl1pPr marL="0" indent="0" algn="ctr">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13" name="Straight Connector 12"/>
          <p:cNvCxnSpPr/>
          <p:nvPr/>
        </p:nvCxnSpPr>
        <p:spPr bwMode="auto">
          <a:xfrm>
            <a:off x="6636061"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 Placeholder 12"/>
          <p:cNvSpPr>
            <a:spLocks noGrp="1"/>
          </p:cNvSpPr>
          <p:nvPr>
            <p:ph type="body" sz="quarter" idx="38"/>
          </p:nvPr>
        </p:nvSpPr>
        <p:spPr>
          <a:xfrm>
            <a:off x="938586" y="1844825"/>
            <a:ext cx="4621707" cy="648073"/>
          </a:xfrm>
          <a:prstGeom prst="rect">
            <a:avLst/>
          </a:prstGeom>
        </p:spPr>
        <p:txBody>
          <a:bodyPr vert="horz" anchor="t"/>
          <a:lstStyle>
            <a:lvl1pPr marL="0" indent="0" algn="ctr">
              <a:lnSpc>
                <a:spcPct val="100000"/>
              </a:lnSpc>
              <a:spcBef>
                <a:spcPts val="1300"/>
              </a:spcBef>
              <a:buNone/>
              <a:defRPr sz="24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5" name="Text Placeholder 12"/>
          <p:cNvSpPr>
            <a:spLocks noGrp="1"/>
          </p:cNvSpPr>
          <p:nvPr>
            <p:ph type="body" sz="quarter" idx="39" hasCustomPrompt="1"/>
          </p:nvPr>
        </p:nvSpPr>
        <p:spPr>
          <a:xfrm>
            <a:off x="938586" y="1412776"/>
            <a:ext cx="4621707" cy="396044"/>
          </a:xfrm>
          <a:prstGeom prst="rect">
            <a:avLst/>
          </a:prstGeom>
        </p:spPr>
        <p:txBody>
          <a:bodyPr vert="horz" anchor="b"/>
          <a:lstStyle>
            <a:lvl1pPr marL="0" indent="0" algn="ctr">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16" name="Straight Connector 15"/>
          <p:cNvCxnSpPr/>
          <p:nvPr/>
        </p:nvCxnSpPr>
        <p:spPr bwMode="auto">
          <a:xfrm>
            <a:off x="936626"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 Placeholder 12"/>
          <p:cNvSpPr>
            <a:spLocks noGrp="1"/>
          </p:cNvSpPr>
          <p:nvPr>
            <p:ph type="body" sz="quarter" idx="40"/>
          </p:nvPr>
        </p:nvSpPr>
        <p:spPr>
          <a:xfrm>
            <a:off x="6651515" y="1844825"/>
            <a:ext cx="4621707" cy="648073"/>
          </a:xfrm>
          <a:prstGeom prst="rect">
            <a:avLst/>
          </a:prstGeom>
        </p:spPr>
        <p:txBody>
          <a:bodyPr vert="horz" anchor="t"/>
          <a:lstStyle>
            <a:lvl1pPr marL="0" indent="0" algn="ctr">
              <a:lnSpc>
                <a:spcPct val="100000"/>
              </a:lnSpc>
              <a:spcBef>
                <a:spcPts val="1300"/>
              </a:spcBef>
              <a:buNone/>
              <a:defRPr sz="24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9" name="Content Placeholder 2"/>
          <p:cNvSpPr>
            <a:spLocks noGrp="1"/>
          </p:cNvSpPr>
          <p:nvPr>
            <p:ph idx="41"/>
          </p:nvPr>
        </p:nvSpPr>
        <p:spPr>
          <a:xfrm>
            <a:off x="6645682" y="2538523"/>
            <a:ext cx="4603793" cy="3481847"/>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5026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6"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7" name="Text Placeholder 12"/>
          <p:cNvSpPr>
            <a:spLocks noGrp="1"/>
          </p:cNvSpPr>
          <p:nvPr>
            <p:ph type="body" sz="quarter" idx="40"/>
          </p:nvPr>
        </p:nvSpPr>
        <p:spPr>
          <a:xfrm>
            <a:off x="6651515"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9" name="Content Placeholder 2"/>
          <p:cNvSpPr>
            <a:spLocks noGrp="1"/>
          </p:cNvSpPr>
          <p:nvPr>
            <p:ph idx="41"/>
          </p:nvPr>
        </p:nvSpPr>
        <p:spPr>
          <a:xfrm>
            <a:off x="6645682"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49928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6"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7" name="Text Placeholder 12"/>
          <p:cNvSpPr>
            <a:spLocks noGrp="1"/>
          </p:cNvSpPr>
          <p:nvPr>
            <p:ph type="body" sz="quarter" idx="40"/>
          </p:nvPr>
        </p:nvSpPr>
        <p:spPr>
          <a:xfrm>
            <a:off x="6651515"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9" name="Content Placeholder 2"/>
          <p:cNvSpPr>
            <a:spLocks noGrp="1"/>
          </p:cNvSpPr>
          <p:nvPr>
            <p:ph idx="41"/>
          </p:nvPr>
        </p:nvSpPr>
        <p:spPr>
          <a:xfrm>
            <a:off x="6645682"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cxnSp>
        <p:nvCxnSpPr>
          <p:cNvPr id="8" name="Straight Connector 7"/>
          <p:cNvCxnSpPr/>
          <p:nvPr/>
        </p:nvCxnSpPr>
        <p:spPr bwMode="auto">
          <a:xfrm>
            <a:off x="6636061"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936626"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29097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10333148"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5" y="1304765"/>
            <a:ext cx="10373356"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cxnSp>
        <p:nvCxnSpPr>
          <p:cNvPr id="9" name="Straight Connector 8"/>
          <p:cNvCxnSpPr/>
          <p:nvPr/>
        </p:nvCxnSpPr>
        <p:spPr bwMode="auto">
          <a:xfrm>
            <a:off x="936626" y="1808820"/>
            <a:ext cx="1024424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454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428" y="1998463"/>
            <a:ext cx="4603793" cy="4346862"/>
          </a:xfrm>
        </p:spPr>
        <p:txBody>
          <a:bodyPr/>
          <a:lstStyle>
            <a:lvl1pPr>
              <a:defRPr sz="2000"/>
            </a:lvl1pPr>
            <a:lvl2pPr>
              <a:defRPr sz="1800"/>
            </a:lvl2pPr>
            <a:lvl3pPr>
              <a:defRPr sz="15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4E947241-8911-476B-9354-9D910BE0B204}" type="slidenum">
              <a:rPr lang="en-US" smtClean="0"/>
              <a:t>‹#›</a:t>
            </a:fld>
            <a:endParaRPr lang="en-US"/>
          </a:p>
        </p:txBody>
      </p:sp>
      <p:sp>
        <p:nvSpPr>
          <p:cNvPr id="14" name="Text Placeholder 12"/>
          <p:cNvSpPr>
            <a:spLocks noGrp="1"/>
          </p:cNvSpPr>
          <p:nvPr>
            <p:ph type="body" sz="quarter" idx="38"/>
          </p:nvPr>
        </p:nvSpPr>
        <p:spPr>
          <a:xfrm>
            <a:off x="938586" y="1304765"/>
            <a:ext cx="4621707" cy="648073"/>
          </a:xfrm>
          <a:prstGeom prst="rect">
            <a:avLst/>
          </a:prstGeom>
        </p:spPr>
        <p:txBody>
          <a:bodyPr vert="horz" anchor="t"/>
          <a:lstStyle>
            <a:lvl1pPr marL="0" indent="0" algn="ctr">
              <a:lnSpc>
                <a:spcPct val="100000"/>
              </a:lnSpc>
              <a:spcBef>
                <a:spcPts val="1300"/>
              </a:spcBef>
              <a:buNone/>
              <a:defRPr sz="24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smtClean="0"/>
              <a:t>Click to edit Master text styles</a:t>
            </a:r>
          </a:p>
        </p:txBody>
      </p:sp>
      <p:sp>
        <p:nvSpPr>
          <p:cNvPr id="1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cxnSp>
        <p:nvCxnSpPr>
          <p:cNvPr id="9" name="Straight Connector 8"/>
          <p:cNvCxnSpPr/>
          <p:nvPr/>
        </p:nvCxnSpPr>
        <p:spPr bwMode="auto">
          <a:xfrm>
            <a:off x="936626" y="1808820"/>
            <a:ext cx="4564181"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16242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947241-8911-476B-9354-9D910BE0B204}" type="slidenum">
              <a:rPr lang="en-US" smtClean="0"/>
              <a:t>‹#›</a:t>
            </a:fld>
            <a:endParaRPr lang="en-US"/>
          </a:p>
        </p:txBody>
      </p:sp>
      <p:sp>
        <p:nvSpPr>
          <p:cNvPr id="4" name="Text Placeholder 2"/>
          <p:cNvSpPr>
            <a:spLocks noGrp="1"/>
          </p:cNvSpPr>
          <p:nvPr>
            <p:ph idx="1"/>
          </p:nvPr>
        </p:nvSpPr>
        <p:spPr>
          <a:xfrm>
            <a:off x="921046" y="2611451"/>
            <a:ext cx="4238851" cy="3481847"/>
          </a:xfrm>
          <a:prstGeom prst="rect">
            <a:avLst/>
          </a:prstGeom>
        </p:spPr>
        <p:txBody>
          <a:bodyPr vert="horz" lIns="45720" tIns="22860" rIns="45720" bIns="228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12"/>
          <p:cNvSpPr>
            <a:spLocks noGrp="1"/>
          </p:cNvSpPr>
          <p:nvPr>
            <p:ph type="body" sz="quarter" idx="37" hasCustomPrompt="1"/>
          </p:nvPr>
        </p:nvSpPr>
        <p:spPr>
          <a:xfrm>
            <a:off x="930287" y="1420180"/>
            <a:ext cx="4218769" cy="1072716"/>
          </a:xfrm>
          <a:prstGeom prst="rect">
            <a:avLst/>
          </a:prstGeom>
        </p:spPr>
        <p:txBody>
          <a:bodyPr vert="horz" anchor="b"/>
          <a:lstStyle>
            <a:lvl1pPr marL="0" indent="0" algn="ctr">
              <a:buNone/>
              <a:defRPr sz="28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6" name="Straight Connector 5"/>
          <p:cNvCxnSpPr/>
          <p:nvPr/>
        </p:nvCxnSpPr>
        <p:spPr bwMode="auto">
          <a:xfrm>
            <a:off x="918999" y="2492896"/>
            <a:ext cx="4166259"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itle 1"/>
          <p:cNvSpPr>
            <a:spLocks noGrp="1"/>
          </p:cNvSpPr>
          <p:nvPr>
            <p:ph type="title"/>
          </p:nvPr>
        </p:nvSpPr>
        <p:spPr>
          <a:xfrm>
            <a:off x="692150" y="237840"/>
            <a:ext cx="10840454" cy="850900"/>
          </a:xfrm>
          <a:prstGeom prst="rect">
            <a:avLst/>
          </a:prstGeom>
        </p:spPr>
        <p:txBody>
          <a:bodyPr lIns="45720" tIns="22860" rIns="45720" bIns="22860" anchor="b" anchorCtr="0"/>
          <a:lstStyle>
            <a:lvl1pPr>
              <a:defRPr sz="4800" b="1" spc="15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151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Page / Section Divid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95400" y="1332012"/>
            <a:ext cx="10765196" cy="2745060"/>
          </a:xfrm>
          <a:prstGeom prst="rect">
            <a:avLst/>
          </a:prstGeom>
        </p:spPr>
        <p:txBody>
          <a:bodyPr lIns="45720" tIns="22860" rIns="45720" bIns="22860" anchor="b"/>
          <a:lstStyle>
            <a:lvl1pPr algn="l">
              <a:lnSpc>
                <a:spcPct val="100000"/>
              </a:lnSpc>
              <a:defRPr sz="9000" spc="150">
                <a:solidFill>
                  <a:srgbClr val="FF6600"/>
                </a:solidFill>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695400" y="4149080"/>
            <a:ext cx="10765196" cy="1296144"/>
          </a:xfrm>
          <a:prstGeom prst="rect">
            <a:avLst/>
          </a:prstGeom>
        </p:spPr>
        <p:txBody>
          <a:bodyPr vert="horz"/>
          <a:lstStyle>
            <a:lvl1pPr marL="0" indent="0" algn="l">
              <a:buFontTx/>
              <a:buNone/>
              <a:defRPr sz="4500" b="0" spc="0">
                <a:solidFill>
                  <a:srgbClr val="72CFDF"/>
                </a:solidFill>
                <a:effectLst/>
                <a:latin typeface="Lato Light" panose="020F0502020204030203" pitchFamily="34" charset="0"/>
                <a:ea typeface="Lato Light" panose="020F0502020204030203" pitchFamily="34" charset="0"/>
                <a:cs typeface="Lato Light" panose="020F0502020204030203" pitchFamily="34" charset="0"/>
              </a:defRPr>
            </a:lvl1pPr>
            <a:lvl2pPr>
              <a:defRPr sz="3000" spc="150">
                <a:latin typeface="Quicksand Light Regular"/>
                <a:cs typeface="Quicksand Light Regular"/>
              </a:defRPr>
            </a:lvl2pPr>
            <a:lvl3pPr>
              <a:defRPr spc="150">
                <a:latin typeface="Quicksand Light Regular"/>
                <a:cs typeface="Quicksand Light Regular"/>
              </a:defRPr>
            </a:lvl3pPr>
            <a:lvl4pPr>
              <a:defRPr spc="150">
                <a:latin typeface="Quicksand Light Regular"/>
                <a:cs typeface="Quicksand Light Regular"/>
              </a:defRPr>
            </a:lvl4pPr>
            <a:lvl5pPr>
              <a:defRPr spc="150">
                <a:latin typeface="Quicksand Light Regular"/>
                <a:cs typeface="Quicksand Light Regular"/>
              </a:defRPr>
            </a:lvl5pPr>
          </a:lstStyle>
          <a:p>
            <a:pPr lvl="0"/>
            <a:r>
              <a:rPr lang="en-US" dirty="0" smtClean="0"/>
              <a:t>CLICK TO EDIT MASTER TEXT STYLES</a:t>
            </a:r>
          </a:p>
        </p:txBody>
      </p:sp>
      <p:sp>
        <p:nvSpPr>
          <p:cNvPr id="4" name="Slide Number Placeholder 5"/>
          <p:cNvSpPr>
            <a:spLocks noGrp="1"/>
          </p:cNvSpPr>
          <p:nvPr>
            <p:ph type="sldNum" sz="quarter" idx="4"/>
          </p:nvPr>
        </p:nvSpPr>
        <p:spPr>
          <a:xfrm>
            <a:off x="9331106" y="6494595"/>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4E947241-8911-476B-9354-9D910BE0B204}" type="slidenum">
              <a:rPr lang="en-US" smtClean="0"/>
              <a:t>‹#›</a:t>
            </a:fld>
            <a:endParaRPr lang="en-US"/>
          </a:p>
        </p:txBody>
      </p:sp>
    </p:spTree>
    <p:extLst>
      <p:ext uri="{BB962C8B-B14F-4D97-AF65-F5344CB8AC3E}">
        <p14:creationId xmlns:p14="http://schemas.microsoft.com/office/powerpoint/2010/main" val="2446859087"/>
      </p:ext>
    </p:extLst>
  </p:cSld>
  <p:clrMapOvr>
    <a:masterClrMapping/>
  </p:clrMapOvr>
  <p:transition spd="slow">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5400" y="1412776"/>
            <a:ext cx="10837204" cy="4525963"/>
          </a:xfrm>
          <a:prstGeom prst="rect">
            <a:avLst/>
          </a:prstGeom>
        </p:spPr>
        <p:txBody>
          <a:bodyPr vert="horz" lIns="45720" tIns="22860" rIns="45720" bIns="228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p:nvCxnSpPr>
        <p:spPr bwMode="auto">
          <a:xfrm>
            <a:off x="551384" y="1160748"/>
            <a:ext cx="11197244" cy="0"/>
          </a:xfrm>
          <a:prstGeom prst="line">
            <a:avLst/>
          </a:prstGeom>
          <a:solidFill>
            <a:srgbClr val="ECB100"/>
          </a:solidFill>
          <a:ln w="381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Title 1"/>
          <p:cNvSpPr txBox="1">
            <a:spLocks/>
          </p:cNvSpPr>
          <p:nvPr/>
        </p:nvSpPr>
        <p:spPr>
          <a:xfrm>
            <a:off x="-17860" y="6434269"/>
            <a:ext cx="4673700"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400" b="0" kern="0" baseline="0" dirty="0" smtClean="0">
                <a:solidFill>
                  <a:srgbClr val="1E1D1A"/>
                </a:solidFill>
                <a:latin typeface="Lato" panose="020F0502020204030203" pitchFamily="34" charset="0"/>
                <a:ea typeface="Lato" panose="020F0502020204030203" pitchFamily="34" charset="0"/>
                <a:cs typeface="Lato" panose="020F0502020204030203" pitchFamily="34" charset="0"/>
              </a:rPr>
              <a:t>BANDIT LEARNING</a:t>
            </a:r>
            <a:endParaRPr lang="en-US" sz="140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9331106" y="6494595"/>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4E947241-8911-476B-9354-9D910BE0B204}" type="slidenum">
              <a:rPr lang="en-US" smtClean="0"/>
              <a:t>‹#›</a:t>
            </a:fld>
            <a:endParaRPr lang="en-US" dirty="0"/>
          </a:p>
        </p:txBody>
      </p:sp>
      <p:sp>
        <p:nvSpPr>
          <p:cNvPr id="7" name="Title 1"/>
          <p:cNvSpPr txBox="1">
            <a:spLocks/>
          </p:cNvSpPr>
          <p:nvPr/>
        </p:nvSpPr>
        <p:spPr>
          <a:xfrm>
            <a:off x="5199308" y="6434269"/>
            <a:ext cx="2480868"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ctr"/>
            <a:r>
              <a:rPr lang="en-US" sz="1400" b="0" kern="0" dirty="0" smtClean="0">
                <a:solidFill>
                  <a:srgbClr val="1E1D1A"/>
                </a:solidFill>
                <a:latin typeface="Lato" panose="020F0502020204030203" pitchFamily="34" charset="0"/>
                <a:ea typeface="Lato" panose="020F0502020204030203" pitchFamily="34" charset="0"/>
                <a:cs typeface="Lato" panose="020F0502020204030203" pitchFamily="34" charset="0"/>
              </a:rPr>
              <a:t>Kris</a:t>
            </a:r>
            <a:r>
              <a:rPr lang="en-US" sz="1400" b="0" kern="0" baseline="0" dirty="0" smtClean="0">
                <a:solidFill>
                  <a:srgbClr val="1E1D1A"/>
                </a:solidFill>
                <a:latin typeface="Lato" panose="020F0502020204030203" pitchFamily="34" charset="0"/>
                <a:ea typeface="Lato" panose="020F0502020204030203" pitchFamily="34" charset="0"/>
                <a:cs typeface="Lato" panose="020F0502020204030203" pitchFamily="34" charset="0"/>
              </a:rPr>
              <a:t> Wright</a:t>
            </a:r>
            <a:r>
              <a:rPr lang="en-US" sz="1400" b="1" kern="0" dirty="0" smtClean="0">
                <a:solidFill>
                  <a:srgbClr val="1E1D1A"/>
                </a:solidFill>
                <a:latin typeface="Lato" panose="020F0502020204030203" pitchFamily="34" charset="0"/>
                <a:ea typeface="Lato" panose="020F0502020204030203" pitchFamily="34" charset="0"/>
                <a:cs typeface="Lato" panose="020F0502020204030203" pitchFamily="34" charset="0"/>
              </a:rPr>
              <a:t> </a:t>
            </a:r>
            <a:r>
              <a:rPr lang="en-US" sz="1400" b="0" kern="0" dirty="0" smtClean="0">
                <a:solidFill>
                  <a:srgbClr val="1E1D1A"/>
                </a:solidFill>
                <a:latin typeface="Lato" panose="020F0502020204030203" pitchFamily="34" charset="0"/>
                <a:ea typeface="Lato" panose="020F0502020204030203" pitchFamily="34" charset="0"/>
                <a:cs typeface="Lato" panose="020F0502020204030203" pitchFamily="34" charset="0"/>
              </a:rPr>
              <a:t>© 2015</a:t>
            </a:r>
            <a:endParaRPr lang="en-US" sz="1400" b="0"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25955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ctr" defTabSz="228600" rtl="0" eaLnBrk="1" latinLnBrk="0" hangingPunct="1">
        <a:spcBef>
          <a:spcPct val="0"/>
        </a:spcBef>
        <a:buNone/>
        <a:defRPr sz="2200" kern="1200">
          <a:solidFill>
            <a:schemeClr val="tx1"/>
          </a:solidFill>
          <a:latin typeface="+mj-lt"/>
          <a:ea typeface="+mj-ea"/>
          <a:cs typeface="+mj-cs"/>
        </a:defRPr>
      </a:lvl1pPr>
    </p:titleStyle>
    <p:bodyStyle>
      <a:lvl1pPr marL="230982" indent="-230982" algn="l" defTabSz="228600" rtl="0" eaLnBrk="1" latinLnBrk="0" hangingPunct="1">
        <a:spcBef>
          <a:spcPct val="20000"/>
        </a:spcBef>
        <a:buClr>
          <a:srgbClr val="FF6600"/>
        </a:buClr>
        <a:buFont typeface="Arial"/>
        <a:buChar char="•"/>
        <a:defRPr sz="2400" kern="1200">
          <a:solidFill>
            <a:srgbClr val="333333"/>
          </a:solidFill>
          <a:latin typeface="Lato Light"/>
          <a:ea typeface="+mn-ea"/>
          <a:cs typeface="Lato Light"/>
        </a:defRPr>
      </a:lvl1pPr>
      <a:lvl2pPr marL="461963" indent="-233363" algn="l" defTabSz="228600" rtl="0" eaLnBrk="1" latinLnBrk="0" hangingPunct="1">
        <a:spcBef>
          <a:spcPct val="20000"/>
        </a:spcBef>
        <a:buClr>
          <a:srgbClr val="FF6600"/>
        </a:buClr>
        <a:buFont typeface="Arial"/>
        <a:buChar char="–"/>
        <a:defRPr sz="2100" kern="1200">
          <a:solidFill>
            <a:srgbClr val="333333"/>
          </a:solidFill>
          <a:latin typeface="Lato Light"/>
          <a:ea typeface="+mn-ea"/>
          <a:cs typeface="Lato Light"/>
        </a:defRPr>
      </a:lvl2pPr>
      <a:lvl3pPr marL="683419" indent="-226219" algn="l" defTabSz="228600" rtl="0" eaLnBrk="1" latinLnBrk="0" hangingPunct="1">
        <a:spcBef>
          <a:spcPct val="20000"/>
        </a:spcBef>
        <a:buClr>
          <a:srgbClr val="FF6600"/>
        </a:buClr>
        <a:buFont typeface="Arial"/>
        <a:buChar char="•"/>
        <a:defRPr sz="1800" kern="1200">
          <a:solidFill>
            <a:srgbClr val="333333"/>
          </a:solidFill>
          <a:latin typeface="Lato Light"/>
          <a:ea typeface="+mn-ea"/>
          <a:cs typeface="Lato Light"/>
        </a:defRPr>
      </a:lvl3pPr>
      <a:lvl4pPr marL="914400" indent="-228600" algn="l" defTabSz="228600" rtl="0" eaLnBrk="1" latinLnBrk="0" hangingPunct="1">
        <a:spcBef>
          <a:spcPct val="20000"/>
        </a:spcBef>
        <a:buClr>
          <a:srgbClr val="FF6600"/>
        </a:buClr>
        <a:buFont typeface="Arial"/>
        <a:buChar char="–"/>
        <a:defRPr sz="1500" kern="1200">
          <a:solidFill>
            <a:srgbClr val="333333"/>
          </a:solidFill>
          <a:latin typeface="Lato Light"/>
          <a:ea typeface="+mn-ea"/>
          <a:cs typeface="Lato Light"/>
        </a:defRPr>
      </a:lvl4pPr>
      <a:lvl5pPr marL="1144588" indent="-230188" algn="l" defTabSz="228600" rtl="0" eaLnBrk="1" latinLnBrk="0" hangingPunct="1">
        <a:spcBef>
          <a:spcPct val="20000"/>
        </a:spcBef>
        <a:buClr>
          <a:srgbClr val="FF6600"/>
        </a:buClr>
        <a:buFont typeface="Arial"/>
        <a:buChar char="»"/>
        <a:defRPr sz="1500" kern="1200">
          <a:solidFill>
            <a:srgbClr val="333333"/>
          </a:solidFill>
          <a:latin typeface="Lato Light"/>
          <a:ea typeface="+mn-ea"/>
          <a:cs typeface="Lato Light"/>
        </a:defRPr>
      </a:lvl5pPr>
      <a:lvl6pPr marL="1257300" indent="-114300" algn="l" defTabSz="228600" rtl="0" eaLnBrk="1" latinLnBrk="0" hangingPunct="1">
        <a:spcBef>
          <a:spcPct val="20000"/>
        </a:spcBef>
        <a:buFont typeface="Arial"/>
        <a:buChar char="•"/>
        <a:defRPr sz="1000" kern="1200">
          <a:solidFill>
            <a:schemeClr val="tx1"/>
          </a:solidFill>
          <a:latin typeface="+mn-lt"/>
          <a:ea typeface="+mn-ea"/>
          <a:cs typeface="+mn-cs"/>
        </a:defRPr>
      </a:lvl6pPr>
      <a:lvl7pPr marL="1485900" indent="-114300" algn="l" defTabSz="228600" rtl="0" eaLnBrk="1" latinLnBrk="0" hangingPunct="1">
        <a:spcBef>
          <a:spcPct val="20000"/>
        </a:spcBef>
        <a:buFont typeface="Arial"/>
        <a:buChar char="•"/>
        <a:defRPr sz="1000" kern="1200">
          <a:solidFill>
            <a:schemeClr val="tx1"/>
          </a:solidFill>
          <a:latin typeface="+mn-lt"/>
          <a:ea typeface="+mn-ea"/>
          <a:cs typeface="+mn-cs"/>
        </a:defRPr>
      </a:lvl7pPr>
      <a:lvl8pPr marL="1714500" indent="-114300" algn="l" defTabSz="228600" rtl="0" eaLnBrk="1" latinLnBrk="0" hangingPunct="1">
        <a:spcBef>
          <a:spcPct val="20000"/>
        </a:spcBef>
        <a:buFont typeface="Arial"/>
        <a:buChar char="•"/>
        <a:defRPr sz="1000" kern="1200">
          <a:solidFill>
            <a:schemeClr val="tx1"/>
          </a:solidFill>
          <a:latin typeface="+mn-lt"/>
          <a:ea typeface="+mn-ea"/>
          <a:cs typeface="+mn-cs"/>
        </a:defRPr>
      </a:lvl8pPr>
      <a:lvl9pPr marL="1943100" indent="-114300" algn="l" defTabSz="228600" rtl="0" eaLnBrk="1" latinLnBrk="0" hangingPunct="1">
        <a:spcBef>
          <a:spcPct val="20000"/>
        </a:spcBef>
        <a:buFont typeface="Arial"/>
        <a:buChar char="•"/>
        <a:defRPr sz="1000" kern="1200">
          <a:solidFill>
            <a:schemeClr val="tx1"/>
          </a:solidFill>
          <a:latin typeface="+mn-lt"/>
          <a:ea typeface="+mn-ea"/>
          <a:cs typeface="+mn-cs"/>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31106" y="6494596"/>
            <a:ext cx="2844800" cy="365125"/>
          </a:xfrm>
          <a:prstGeom prst="rect">
            <a:avLst/>
          </a:prstGeom>
        </p:spPr>
        <p:txBody>
          <a:bodyPr vert="horz" lIns="45720" tIns="22860" rIns="45720" bIns="22860" rtlCol="0" anchor="ctr"/>
          <a:lstStyle>
            <a:lvl1pPr algn="r">
              <a:defRPr sz="1400">
                <a:solidFill>
                  <a:srgbClr val="1E1D1A"/>
                </a:solidFill>
                <a:latin typeface="Lato Regular"/>
                <a:cs typeface="Lato Regular"/>
              </a:defRPr>
            </a:lvl1pPr>
          </a:lstStyle>
          <a:p>
            <a:fld id="{A2644288-DBB5-B146-A4C9-3FE617AA0A71}" type="slidenum">
              <a:rPr lang="en-US" smtClean="0"/>
              <a:pPr/>
              <a:t>‹#›</a:t>
            </a:fld>
            <a:endParaRPr lang="en-US" dirty="0"/>
          </a:p>
        </p:txBody>
      </p:sp>
      <p:sp>
        <p:nvSpPr>
          <p:cNvPr id="5" name="Title 1"/>
          <p:cNvSpPr txBox="1">
            <a:spLocks/>
          </p:cNvSpPr>
          <p:nvPr/>
        </p:nvSpPr>
        <p:spPr>
          <a:xfrm>
            <a:off x="-17860" y="6434269"/>
            <a:ext cx="4349664"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400" b="0" kern="0" baseline="0" dirty="0" smtClean="0">
                <a:solidFill>
                  <a:srgbClr val="1E1D1A"/>
                </a:solidFill>
                <a:latin typeface="Lato" panose="020F0502020204030203" pitchFamily="34" charset="0"/>
                <a:ea typeface="Lato" panose="020F0502020204030203" pitchFamily="34" charset="0"/>
                <a:cs typeface="Lato" panose="020F0502020204030203" pitchFamily="34" charset="0"/>
              </a:rPr>
              <a:t>BANDIT LEARNING</a:t>
            </a:r>
            <a:endParaRPr lang="en-US" sz="140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
        <p:nvSpPr>
          <p:cNvPr id="14" name="Title 1"/>
          <p:cNvSpPr txBox="1">
            <a:spLocks/>
          </p:cNvSpPr>
          <p:nvPr/>
        </p:nvSpPr>
        <p:spPr>
          <a:xfrm>
            <a:off x="5199308" y="6434269"/>
            <a:ext cx="2480868" cy="425450"/>
          </a:xfrm>
          <a:prstGeom prst="rect">
            <a:avLst/>
          </a:prstGeom>
        </p:spPr>
        <p:txBody>
          <a:bodyPr lIns="45720" tIns="22860" rIns="45720" bIns="22860"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ctr"/>
            <a:r>
              <a:rPr lang="en-US" sz="1400" b="0" kern="0" dirty="0" smtClean="0">
                <a:solidFill>
                  <a:srgbClr val="1E1D1A"/>
                </a:solidFill>
                <a:latin typeface="Lato" panose="020F0502020204030203" pitchFamily="34" charset="0"/>
                <a:ea typeface="Lato" panose="020F0502020204030203" pitchFamily="34" charset="0"/>
                <a:cs typeface="Lato" panose="020F0502020204030203" pitchFamily="34" charset="0"/>
              </a:rPr>
              <a:t>Kris</a:t>
            </a:r>
            <a:r>
              <a:rPr lang="en-US" sz="1400" b="0" kern="0" baseline="0" dirty="0" smtClean="0">
                <a:solidFill>
                  <a:srgbClr val="1E1D1A"/>
                </a:solidFill>
                <a:latin typeface="Lato" panose="020F0502020204030203" pitchFamily="34" charset="0"/>
                <a:ea typeface="Lato" panose="020F0502020204030203" pitchFamily="34" charset="0"/>
                <a:cs typeface="Lato" panose="020F0502020204030203" pitchFamily="34" charset="0"/>
              </a:rPr>
              <a:t> Wright </a:t>
            </a:r>
            <a:r>
              <a:rPr lang="en-US" sz="1400" b="0" kern="0" dirty="0" smtClean="0">
                <a:solidFill>
                  <a:srgbClr val="1E1D1A"/>
                </a:solidFill>
                <a:latin typeface="Lato" panose="020F0502020204030203" pitchFamily="34" charset="0"/>
                <a:ea typeface="Lato" panose="020F0502020204030203" pitchFamily="34" charset="0"/>
                <a:cs typeface="Lato" panose="020F0502020204030203" pitchFamily="34" charset="0"/>
              </a:rPr>
              <a:t>© 2015</a:t>
            </a:r>
            <a:endParaRPr lang="en-US" sz="1400" b="0"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ransition spd="slow">
    <p:fade thruBlk="1"/>
  </p:transition>
  <p:timing>
    <p:tnLst>
      <p:par>
        <p:cTn id="1" dur="indefinite" restart="never" nodeType="tmRoot"/>
      </p:par>
    </p:tnLst>
  </p:timing>
  <p:hf hdr="0" dt="0"/>
  <p:txStyles>
    <p:titleStyle>
      <a:lvl1pPr algn="ctr" rtl="0" eaLnBrk="1" fontAlgn="base" hangingPunct="1">
        <a:lnSpc>
          <a:spcPct val="120000"/>
        </a:lnSpc>
        <a:spcBef>
          <a:spcPct val="0"/>
        </a:spcBef>
        <a:spcAft>
          <a:spcPct val="0"/>
        </a:spcAft>
        <a:defRPr sz="8500" spc="150">
          <a:solidFill>
            <a:srgbClr val="FFFFFF"/>
          </a:solidFill>
          <a:latin typeface="+mj-lt"/>
          <a:ea typeface="+mj-ea"/>
          <a:cs typeface="+mj-cs"/>
          <a:sym typeface="Amatic SC Bold" charset="0"/>
        </a:defRPr>
      </a:lvl1pPr>
      <a:lvl2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5pPr>
      <a:lvl6pPr marL="2286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6pPr>
      <a:lvl7pPr marL="4572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7pPr>
      <a:lvl8pPr marL="6858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8pPr>
      <a:lvl9pPr marL="914400" algn="ctr" rtl="0" eaLnBrk="1" fontAlgn="base" hangingPunct="1">
        <a:lnSpc>
          <a:spcPct val="120000"/>
        </a:lnSpc>
        <a:spcBef>
          <a:spcPct val="0"/>
        </a:spcBef>
        <a:spcAft>
          <a:spcPct val="0"/>
        </a:spcAft>
        <a:defRPr sz="85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36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32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5pPr>
      <a:lvl6pPr marL="2286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6pPr>
      <a:lvl7pPr marL="4572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7pPr>
      <a:lvl8pPr marL="6858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8pPr>
      <a:lvl9pPr marL="914400" algn="ctr" rtl="0" eaLnBrk="1" fontAlgn="base" hangingPunct="1">
        <a:lnSpc>
          <a:spcPct val="90000"/>
        </a:lnSpc>
        <a:spcBef>
          <a:spcPct val="0"/>
        </a:spcBef>
        <a:spcAft>
          <a:spcPct val="0"/>
        </a:spcAft>
        <a:defRPr sz="2400">
          <a:solidFill>
            <a:srgbClr val="FFFFFF"/>
          </a:solidFill>
          <a:latin typeface="+mn-lt"/>
          <a:ea typeface="+mn-ea"/>
          <a:cs typeface="+mn-cs"/>
          <a:sym typeface="Novecento wide Book"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research.microsoft.com/en-us/projects/bandits/" TargetMode="External"/><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research.microsoft.com/en-us/projects/bandi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omes.di.unimi.it/~cesabian/Pubblicazioni/ml-02.pdf" TargetMode="External"/><Relationship Id="rId4" Type="http://schemas.openxmlformats.org/officeDocument/2006/relationships/hyperlink" Target="http://www.research.rutgers.edu/~lihong/.../Li10Contextual...." TargetMode="External"/><Relationship Id="rId5" Type="http://schemas.openxmlformats.org/officeDocument/2006/relationships/hyperlink" Target="research-srv.microsoft.com/pubs/77785/MMAB.pdf" TargetMode="External"/><Relationship Id="rId6" Type="http://schemas.openxmlformats.org/officeDocument/2006/relationships/hyperlink" Target="http://arxiv.org/pdf/1102.3508.pdf" TargetMode="External"/><Relationship Id="rId1" Type="http://schemas.openxmlformats.org/officeDocument/2006/relationships/slideLayout" Target="../slideLayouts/slideLayout1.xml"/><Relationship Id="rId2" Type="http://schemas.openxmlformats.org/officeDocument/2006/relationships/hyperlink" Target="http://www.jmlr.org/papers/volume3/auer02a/auer02a.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yesian-vis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46" y="701180"/>
            <a:ext cx="11707495" cy="5842000"/>
          </a:xfrm>
          <a:prstGeom prst="rect">
            <a:avLst/>
          </a:prstGeom>
        </p:spPr>
      </p:pic>
      <p:sp>
        <p:nvSpPr>
          <p:cNvPr id="2" name="Title 1"/>
          <p:cNvSpPr>
            <a:spLocks noGrp="1"/>
          </p:cNvSpPr>
          <p:nvPr>
            <p:ph type="title"/>
          </p:nvPr>
        </p:nvSpPr>
        <p:spPr/>
        <p:txBody>
          <a:bodyPr/>
          <a:lstStyle/>
          <a:p>
            <a:r>
              <a:rPr lang="en-US" dirty="0" smtClean="0"/>
              <a:t>Bandit </a:t>
            </a:r>
            <a:br>
              <a:rPr lang="en-US" dirty="0" smtClean="0"/>
            </a:br>
            <a:r>
              <a:rPr lang="en-US" dirty="0" smtClean="0"/>
              <a:t>Learning</a:t>
            </a:r>
            <a:endParaRPr lang="en-US" dirty="0"/>
          </a:p>
        </p:txBody>
      </p:sp>
    </p:spTree>
    <p:extLst>
      <p:ext uri="{BB962C8B-B14F-4D97-AF65-F5344CB8AC3E}">
        <p14:creationId xmlns:p14="http://schemas.microsoft.com/office/powerpoint/2010/main" val="268044901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Choosing </a:t>
            </a:r>
            <a:r>
              <a:rPr lang="en-US" dirty="0" err="1" smtClean="0"/>
              <a:t>Emoji</a:t>
            </a:r>
            <a:endParaRPr lang="en-US" dirty="0"/>
          </a:p>
        </p:txBody>
      </p:sp>
      <p:sp>
        <p:nvSpPr>
          <p:cNvPr id="3" name="Content Placeholder 2"/>
          <p:cNvSpPr>
            <a:spLocks noGrp="1"/>
          </p:cNvSpPr>
          <p:nvPr>
            <p:ph idx="1"/>
          </p:nvPr>
        </p:nvSpPr>
        <p:spPr/>
        <p:txBody>
          <a:bodyPr/>
          <a:lstStyle/>
          <a:p>
            <a:r>
              <a:rPr lang="en-US" dirty="0" smtClean="0"/>
              <a:t>Goal: you want to elicit a smile from someone via text message</a:t>
            </a:r>
          </a:p>
          <a:p>
            <a:r>
              <a:rPr lang="en-US" dirty="0" smtClean="0"/>
              <a:t>Problem: which animal face in a text results in the broadest smile?</a:t>
            </a:r>
          </a:p>
          <a:p>
            <a:r>
              <a:rPr lang="en-US" dirty="0" smtClean="0"/>
              <a:t>Choices: cat face, panda face, monkey face</a:t>
            </a:r>
          </a:p>
          <a:p>
            <a:r>
              <a:rPr lang="en-US" dirty="0" smtClean="0"/>
              <a:t>The (unknown) best choice is monkey face</a:t>
            </a:r>
          </a:p>
        </p:txBody>
      </p:sp>
      <p:pic>
        <p:nvPicPr>
          <p:cNvPr id="4" name="Picture 3" descr="Screen Shot 2015-04-25 at 5.49.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833" y="3833027"/>
            <a:ext cx="9563100" cy="2133600"/>
          </a:xfrm>
          <a:prstGeom prst="rect">
            <a:avLst/>
          </a:prstGeom>
        </p:spPr>
      </p:pic>
    </p:spTree>
    <p:extLst>
      <p:ext uri="{BB962C8B-B14F-4D97-AF65-F5344CB8AC3E}">
        <p14:creationId xmlns:p14="http://schemas.microsoft.com/office/powerpoint/2010/main" val="306111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Choosing </a:t>
            </a:r>
            <a:r>
              <a:rPr lang="en-US" dirty="0" err="1"/>
              <a:t>Emoji</a:t>
            </a:r>
            <a:endParaRPr lang="en-US" dirty="0"/>
          </a:p>
        </p:txBody>
      </p:sp>
      <p:pic>
        <p:nvPicPr>
          <p:cNvPr id="3" name="Content Placeholder 2" descr="Screen Shot 2015-04-25 at 8.23.33 PM.png"/>
          <p:cNvPicPr>
            <a:picLocks noGrp="1" noChangeAspect="1"/>
          </p:cNvPicPr>
          <p:nvPr>
            <p:ph idx="1"/>
          </p:nvPr>
        </p:nvPicPr>
        <p:blipFill>
          <a:blip r:embed="rId3">
            <a:extLst>
              <a:ext uri="{28A0092B-C50C-407E-A947-70E740481C1C}">
                <a14:useLocalDpi xmlns:a14="http://schemas.microsoft.com/office/drawing/2010/main" val="0"/>
              </a:ext>
            </a:extLst>
          </a:blip>
          <a:srcRect l="-3544" r="-3544"/>
          <a:stretch>
            <a:fillRect/>
          </a:stretch>
        </p:blipFill>
        <p:spPr/>
      </p:pic>
    </p:spTree>
    <p:extLst>
      <p:ext uri="{BB962C8B-B14F-4D97-AF65-F5344CB8AC3E}">
        <p14:creationId xmlns:p14="http://schemas.microsoft.com/office/powerpoint/2010/main" val="415531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Choosing </a:t>
            </a:r>
            <a:r>
              <a:rPr lang="en-US" dirty="0" err="1"/>
              <a:t>Emoji</a:t>
            </a:r>
            <a:endParaRPr lang="en-US" dirty="0"/>
          </a:p>
        </p:txBody>
      </p:sp>
      <p:pic>
        <p:nvPicPr>
          <p:cNvPr id="5" name="Content Placeholder 4" descr="Screen Shot 2015-04-25 at 8.24.00 PM.png"/>
          <p:cNvPicPr>
            <a:picLocks noGrp="1" noChangeAspect="1"/>
          </p:cNvPicPr>
          <p:nvPr>
            <p:ph idx="1"/>
          </p:nvPr>
        </p:nvPicPr>
        <p:blipFill>
          <a:blip r:embed="rId3">
            <a:extLst>
              <a:ext uri="{28A0092B-C50C-407E-A947-70E740481C1C}">
                <a14:useLocalDpi xmlns:a14="http://schemas.microsoft.com/office/drawing/2010/main" val="0"/>
              </a:ext>
            </a:extLst>
          </a:blip>
          <a:srcRect l="-3486" r="-3486"/>
          <a:stretch>
            <a:fillRect/>
          </a:stretch>
        </p:blipFill>
        <p:spPr/>
      </p:pic>
    </p:spTree>
    <p:extLst>
      <p:ext uri="{BB962C8B-B14F-4D97-AF65-F5344CB8AC3E}">
        <p14:creationId xmlns:p14="http://schemas.microsoft.com/office/powerpoint/2010/main" val="3379797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Choosing Button Colors</a:t>
            </a:r>
            <a:endParaRPr lang="en-US" dirty="0"/>
          </a:p>
        </p:txBody>
      </p:sp>
      <p:sp>
        <p:nvSpPr>
          <p:cNvPr id="3" name="Content Placeholder 2"/>
          <p:cNvSpPr>
            <a:spLocks noGrp="1"/>
          </p:cNvSpPr>
          <p:nvPr>
            <p:ph idx="1"/>
          </p:nvPr>
        </p:nvSpPr>
        <p:spPr/>
        <p:txBody>
          <a:bodyPr/>
          <a:lstStyle/>
          <a:p>
            <a:r>
              <a:rPr lang="en-US" dirty="0" smtClean="0"/>
              <a:t>Goal: you want people to click a button</a:t>
            </a:r>
          </a:p>
          <a:p>
            <a:r>
              <a:rPr lang="en-US" dirty="0" smtClean="0"/>
              <a:t>Problem: which button color results in the highest click-through rate?</a:t>
            </a:r>
          </a:p>
          <a:p>
            <a:r>
              <a:rPr lang="en-US" dirty="0" smtClean="0"/>
              <a:t>Choices: green, blue</a:t>
            </a:r>
          </a:p>
          <a:p>
            <a:r>
              <a:rPr lang="en-US" dirty="0" smtClean="0"/>
              <a:t>The (unknown) best choice green</a:t>
            </a:r>
          </a:p>
        </p:txBody>
      </p:sp>
      <p:pic>
        <p:nvPicPr>
          <p:cNvPr id="6" name="Picture 5" descr="2RbKIQQQghx61IUxQU85T2lXQghhPiHyBFwIYQQQgghhBCiFUgBLoQQQgghhBBCtAI5BV0IIYQQQgghhGgFcgRcCCGEEEIIIYRoBVKACyGEEEIIIYQQrUAKcCGEEEIIIYQQohVIAS6EEEIIIYQQQrQCKcCFEEIIIYQQQohW8L8B3i4hsfcJd1IAAAAASUVORK5CY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49504"/>
            <a:ext cx="12192000" cy="2875935"/>
          </a:xfrm>
          <a:prstGeom prst="rect">
            <a:avLst/>
          </a:prstGeom>
        </p:spPr>
      </p:pic>
    </p:spTree>
    <p:extLst>
      <p:ext uri="{BB962C8B-B14F-4D97-AF65-F5344CB8AC3E}">
        <p14:creationId xmlns:p14="http://schemas.microsoft.com/office/powerpoint/2010/main" val="3431879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Choosing Button Colors</a:t>
            </a:r>
            <a:endParaRPr lang="en-US" dirty="0"/>
          </a:p>
        </p:txBody>
      </p:sp>
      <p:pic>
        <p:nvPicPr>
          <p:cNvPr id="4" name="Content Placeholder 3" descr="mdQqbYAAAAASUVORK5CYII=.png"/>
          <p:cNvPicPr>
            <a:picLocks noGrp="1" noChangeAspect="1"/>
          </p:cNvPicPr>
          <p:nvPr>
            <p:ph idx="1"/>
          </p:nvPr>
        </p:nvPicPr>
        <p:blipFill>
          <a:blip r:embed="rId3">
            <a:extLst>
              <a:ext uri="{28A0092B-C50C-407E-A947-70E740481C1C}">
                <a14:useLocalDpi xmlns:a14="http://schemas.microsoft.com/office/drawing/2010/main" val="0"/>
              </a:ext>
            </a:extLst>
          </a:blip>
          <a:srcRect t="-38875" b="-38875"/>
          <a:stretch>
            <a:fillRect/>
          </a:stretch>
        </p:blipFill>
        <p:spPr>
          <a:xfrm>
            <a:off x="-1" y="314524"/>
            <a:ext cx="10315773" cy="4307934"/>
          </a:xfrm>
        </p:spPr>
      </p:pic>
      <p:pic>
        <p:nvPicPr>
          <p:cNvPr id="5" name="Picture 4" descr="B9qdN5jeeBWJAAAAAElFTkSuQmC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364" y="3898815"/>
            <a:ext cx="10560424" cy="2481064"/>
          </a:xfrm>
          <a:prstGeom prst="rect">
            <a:avLst/>
          </a:prstGeom>
        </p:spPr>
      </p:pic>
    </p:spTree>
    <p:extLst>
      <p:ext uri="{BB962C8B-B14F-4D97-AF65-F5344CB8AC3E}">
        <p14:creationId xmlns:p14="http://schemas.microsoft.com/office/powerpoint/2010/main" val="4169324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Static data</a:t>
            </a:r>
          </a:p>
          <a:p>
            <a:pPr lvl="1"/>
            <a:r>
              <a:rPr lang="en-US" dirty="0" smtClean="0"/>
              <a:t>Same number of options</a:t>
            </a:r>
          </a:p>
          <a:p>
            <a:pPr lvl="1"/>
            <a:r>
              <a:rPr lang="en-US" dirty="0" smtClean="0"/>
              <a:t>Constant probabilities </a:t>
            </a:r>
            <a:r>
              <a:rPr lang="en-US" dirty="0" smtClean="0"/>
              <a:t>for </a:t>
            </a:r>
            <a:r>
              <a:rPr lang="en-US" dirty="0" smtClean="0"/>
              <a:t>each option</a:t>
            </a:r>
            <a:endParaRPr lang="en-US" dirty="0" smtClean="0"/>
          </a:p>
          <a:p>
            <a:pPr lvl="1"/>
            <a:r>
              <a:rPr lang="en-US" dirty="0" smtClean="0"/>
              <a:t>Except volatile static</a:t>
            </a:r>
          </a:p>
          <a:p>
            <a:pPr lvl="2"/>
            <a:r>
              <a:rPr lang="en-US" dirty="0" smtClean="0"/>
              <a:t>Changing arms, changing expected value</a:t>
            </a:r>
            <a:endParaRPr lang="en-US" dirty="0"/>
          </a:p>
          <a:p>
            <a:r>
              <a:rPr lang="en-US" dirty="0" smtClean="0"/>
              <a:t>Dynamic data</a:t>
            </a:r>
            <a:endParaRPr lang="en-US" dirty="0"/>
          </a:p>
          <a:p>
            <a:pPr lvl="1"/>
            <a:r>
              <a:rPr lang="en-US" dirty="0" smtClean="0"/>
              <a:t>Restless</a:t>
            </a:r>
          </a:p>
          <a:p>
            <a:pPr lvl="2"/>
            <a:r>
              <a:rPr lang="en-US" dirty="0" smtClean="0"/>
              <a:t>Expected values of arms changes over time</a:t>
            </a:r>
            <a:endParaRPr lang="en-US" dirty="0" smtClean="0"/>
          </a:p>
          <a:p>
            <a:pPr lvl="1"/>
            <a:r>
              <a:rPr lang="en-US" dirty="0" smtClean="0"/>
              <a:t>Volatile</a:t>
            </a:r>
          </a:p>
          <a:p>
            <a:pPr lvl="2"/>
            <a:r>
              <a:rPr lang="en-US" dirty="0" smtClean="0"/>
              <a:t>Arms can be removed and replaced</a:t>
            </a:r>
            <a:endParaRPr lang="en-US" dirty="0" smtClean="0"/>
          </a:p>
        </p:txBody>
      </p:sp>
      <p:sp>
        <p:nvSpPr>
          <p:cNvPr id="2" name="Title 1"/>
          <p:cNvSpPr>
            <a:spLocks noGrp="1"/>
          </p:cNvSpPr>
          <p:nvPr>
            <p:ph type="title"/>
          </p:nvPr>
        </p:nvSpPr>
        <p:spPr/>
        <p:txBody>
          <a:bodyPr/>
          <a:lstStyle/>
          <a:p>
            <a:r>
              <a:rPr lang="en-US" dirty="0" smtClean="0"/>
              <a:t>Generating data</a:t>
            </a:r>
            <a:endParaRPr lang="en-US" dirty="0"/>
          </a:p>
        </p:txBody>
      </p:sp>
    </p:spTree>
    <p:extLst>
      <p:ext uri="{BB962C8B-B14F-4D97-AF65-F5344CB8AC3E}">
        <p14:creationId xmlns:p14="http://schemas.microsoft.com/office/powerpoint/2010/main" val="2219231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Static Data</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Tree>
    <p:extLst>
      <p:ext uri="{BB962C8B-B14F-4D97-AF65-F5344CB8AC3E}">
        <p14:creationId xmlns:p14="http://schemas.microsoft.com/office/powerpoint/2010/main" val="131010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Static Volatile Data</a:t>
            </a:r>
            <a:endParaRPr lang="en-US" dirty="0"/>
          </a:p>
        </p:txBody>
      </p:sp>
    </p:spTree>
    <p:extLst>
      <p:ext uri="{BB962C8B-B14F-4D97-AF65-F5344CB8AC3E}">
        <p14:creationId xmlns:p14="http://schemas.microsoft.com/office/powerpoint/2010/main" val="818727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Restless Data</a:t>
            </a:r>
            <a:endParaRPr lang="en-US" dirty="0"/>
          </a:p>
        </p:txBody>
      </p:sp>
    </p:spTree>
    <p:extLst>
      <p:ext uri="{BB962C8B-B14F-4D97-AF65-F5344CB8AC3E}">
        <p14:creationId xmlns:p14="http://schemas.microsoft.com/office/powerpoint/2010/main" val="1353887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331" y="2528888"/>
            <a:ext cx="10229850" cy="3409950"/>
          </a:xfrm>
        </p:spPr>
      </p:pic>
      <p:sp>
        <p:nvSpPr>
          <p:cNvPr id="3" name="Text Placeholder 2"/>
          <p:cNvSpPr>
            <a:spLocks noGrp="1"/>
          </p:cNvSpPr>
          <p:nvPr>
            <p:ph type="body" sz="quarter" idx="15"/>
          </p:nvPr>
        </p:nvSpPr>
        <p:spPr/>
        <p:txBody>
          <a:bodyPr/>
          <a:lstStyle/>
          <a:p>
            <a:endParaRPr lang="en-US"/>
          </a:p>
        </p:txBody>
      </p:sp>
      <p:sp>
        <p:nvSpPr>
          <p:cNvPr id="4" name="Title 3"/>
          <p:cNvSpPr>
            <a:spLocks noGrp="1"/>
          </p:cNvSpPr>
          <p:nvPr>
            <p:ph type="title"/>
          </p:nvPr>
        </p:nvSpPr>
        <p:spPr/>
        <p:txBody>
          <a:bodyPr/>
          <a:lstStyle/>
          <a:p>
            <a:r>
              <a:rPr lang="en-US" dirty="0" smtClean="0"/>
              <a:t>Restless, Volatile Data</a:t>
            </a:r>
            <a:endParaRPr lang="en-US" dirty="0"/>
          </a:p>
        </p:txBody>
      </p:sp>
    </p:spTree>
    <p:extLst>
      <p:ext uri="{BB962C8B-B14F-4D97-AF65-F5344CB8AC3E}">
        <p14:creationId xmlns:p14="http://schemas.microsoft.com/office/powerpoint/2010/main" val="1522665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sz="2700" dirty="0" smtClean="0"/>
              <a:t>Motivation</a:t>
            </a:r>
            <a:endParaRPr lang="en-US" sz="2700" dirty="0"/>
          </a:p>
          <a:p>
            <a:pPr marL="457200" indent="-457200">
              <a:buFont typeface="+mj-lt"/>
              <a:buAutoNum type="arabicPeriod"/>
            </a:pPr>
            <a:r>
              <a:rPr lang="en-US" sz="2700" dirty="0" smtClean="0"/>
              <a:t>Bandits</a:t>
            </a:r>
          </a:p>
          <a:p>
            <a:pPr marL="457200" indent="-457200">
              <a:buFont typeface="+mj-lt"/>
              <a:buAutoNum type="arabicPeriod"/>
            </a:pPr>
            <a:r>
              <a:rPr lang="en-US" sz="2700" dirty="0" smtClean="0"/>
              <a:t>Visualization</a:t>
            </a:r>
          </a:p>
          <a:p>
            <a:pPr marL="457200" indent="-457200">
              <a:buFont typeface="+mj-lt"/>
              <a:buAutoNum type="arabicPeriod"/>
            </a:pPr>
            <a:r>
              <a:rPr lang="en-US" sz="2700" dirty="0" smtClean="0"/>
              <a:t>Data</a:t>
            </a:r>
          </a:p>
          <a:p>
            <a:pPr marL="457200" indent="-457200">
              <a:buFont typeface="+mj-lt"/>
              <a:buAutoNum type="arabicPeriod"/>
            </a:pPr>
            <a:r>
              <a:rPr lang="en-US" sz="2700" dirty="0" smtClean="0"/>
              <a:t>Simulation</a:t>
            </a:r>
          </a:p>
        </p:txBody>
      </p:sp>
      <p:sp>
        <p:nvSpPr>
          <p:cNvPr id="3" name="Title 2"/>
          <p:cNvSpPr>
            <a:spLocks noGrp="1"/>
          </p:cNvSpPr>
          <p:nvPr>
            <p:ph type="title"/>
          </p:nvPr>
        </p:nvSpPr>
        <p:spPr/>
        <p:txBody>
          <a:bodyPr/>
          <a:lstStyle/>
          <a:p>
            <a:r>
              <a:rPr lang="en-US" dirty="0" smtClean="0"/>
              <a:t>Course syllabus</a:t>
            </a:r>
            <a:endParaRPr lang="en-US" dirty="0"/>
          </a:p>
        </p:txBody>
      </p:sp>
      <p:sp>
        <p:nvSpPr>
          <p:cNvPr id="4" name="Slide Number Placeholder 2"/>
          <p:cNvSpPr>
            <a:spLocks noGrp="1"/>
          </p:cNvSpPr>
          <p:nvPr>
            <p:ph type="sldNum" sz="quarter" idx="12"/>
          </p:nvPr>
        </p:nvSpPr>
        <p:spPr>
          <a:xfrm>
            <a:off x="9331106" y="6494594"/>
            <a:ext cx="2844800" cy="365125"/>
          </a:xfrm>
        </p:spPr>
        <p:txBody>
          <a:bodyPr/>
          <a:lstStyle/>
          <a:p>
            <a:fld id="{A2644288-DBB5-B146-A4C9-3FE617AA0A71}" type="slidenum">
              <a:rPr lang="en-US" smtClean="0"/>
              <a:pPr/>
              <a:t>2</a:t>
            </a:fld>
            <a:endParaRPr lang="en-US" dirty="0"/>
          </a:p>
        </p:txBody>
      </p:sp>
      <p:pic>
        <p:nvPicPr>
          <p:cNvPr id="6" name="Picture 4" descr="Multi-Armed Bandit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582" y="1625593"/>
            <a:ext cx="4266801" cy="353657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5475112" y="5503333"/>
            <a:ext cx="6999111" cy="369332"/>
          </a:xfrm>
          <a:prstGeom prst="rect">
            <a:avLst/>
          </a:prstGeom>
          <a:noFill/>
        </p:spPr>
        <p:txBody>
          <a:bodyPr wrap="square" rtlCol="0">
            <a:spAutoFit/>
          </a:bodyPr>
          <a:lstStyle/>
          <a:p>
            <a:r>
              <a:rPr lang="en-US" dirty="0">
                <a:solidFill>
                  <a:srgbClr val="000000"/>
                </a:solidFill>
                <a:latin typeface="Lucida Grande"/>
                <a:ea typeface="Lucida Grande"/>
                <a:cs typeface="Lucida Grande"/>
              </a:rPr>
              <a:t>http://</a:t>
            </a:r>
            <a:r>
              <a:rPr lang="en-US" dirty="0" err="1">
                <a:solidFill>
                  <a:srgbClr val="000000"/>
                </a:solidFill>
                <a:latin typeface="Lucida Grande"/>
                <a:ea typeface="Lucida Grande"/>
                <a:cs typeface="Lucida Grande"/>
              </a:rPr>
              <a:t>research.microsoft.com</a:t>
            </a:r>
            <a:r>
              <a:rPr lang="en-US" dirty="0">
                <a:solidFill>
                  <a:srgbClr val="000000"/>
                </a:solidFill>
                <a:latin typeface="Lucida Grande"/>
                <a:ea typeface="Lucida Grande"/>
                <a:cs typeface="Lucida Grande"/>
              </a:rPr>
              <a:t>/en-us/projects/bandits/</a:t>
            </a:r>
            <a:endParaRPr lang="en-US" dirty="0"/>
          </a:p>
        </p:txBody>
      </p:sp>
      <p:cxnSp>
        <p:nvCxnSpPr>
          <p:cNvPr id="8" name="Curved Connector 7"/>
          <p:cNvCxnSpPr>
            <a:stCxn id="6" idx="1"/>
          </p:cNvCxnSpPr>
          <p:nvPr/>
        </p:nvCxnSpPr>
        <p:spPr>
          <a:xfrm rot="10800000" flipV="1">
            <a:off x="6505222" y="3393881"/>
            <a:ext cx="328360" cy="2053008"/>
          </a:xfrm>
          <a:prstGeom prst="curvedConnector2">
            <a:avLst/>
          </a:prstGeom>
          <a:ln>
            <a:solidFill>
              <a:srgbClr val="FF6600"/>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3209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and plotting static data</a:t>
            </a:r>
            <a:endParaRPr lang="en-US" dirty="0"/>
          </a:p>
        </p:txBody>
      </p:sp>
      <p:sp>
        <p:nvSpPr>
          <p:cNvPr id="3" name="Content Placeholder 2"/>
          <p:cNvSpPr>
            <a:spLocks noGrp="1"/>
          </p:cNvSpPr>
          <p:nvPr>
            <p:ph idx="1"/>
          </p:nvPr>
        </p:nvSpPr>
        <p:spPr/>
        <p:txBody>
          <a:bodyPr>
            <a:normAutofit/>
          </a:bodyPr>
          <a:lstStyle/>
          <a:p>
            <a:r>
              <a:rPr lang="en-US" dirty="0">
                <a:solidFill>
                  <a:srgbClr val="FF6600"/>
                </a:solidFill>
                <a:latin typeface="Consolas"/>
                <a:cs typeface="Consolas"/>
              </a:rPr>
              <a:t>g</a:t>
            </a:r>
            <a:r>
              <a:rPr lang="en-US" dirty="0" smtClean="0">
                <a:solidFill>
                  <a:srgbClr val="FF6600"/>
                </a:solidFill>
                <a:latin typeface="Consolas"/>
                <a:cs typeface="Consolas"/>
              </a:rPr>
              <a:t>en_static_uniform(k, T)</a:t>
            </a:r>
          </a:p>
          <a:p>
            <a:r>
              <a:rPr lang="en-US" dirty="0" smtClean="0"/>
              <a:t>The function generates uniformly distributed static data</a:t>
            </a:r>
            <a:endParaRPr lang="en-US" dirty="0" smtClean="0">
              <a:solidFill>
                <a:srgbClr val="FF6600"/>
              </a:solidFill>
            </a:endParaRPr>
          </a:p>
          <a:p>
            <a:r>
              <a:rPr lang="en-US" dirty="0" smtClean="0">
                <a:solidFill>
                  <a:srgbClr val="FF6600"/>
                </a:solidFill>
                <a:latin typeface="Consolas"/>
                <a:cs typeface="Consolas"/>
              </a:rPr>
              <a:t>gen_static_beta(</a:t>
            </a:r>
            <a:r>
              <a:rPr lang="en-US" dirty="0">
                <a:solidFill>
                  <a:srgbClr val="FF6600"/>
                </a:solidFill>
                <a:latin typeface="Consolas"/>
                <a:cs typeface="Consolas"/>
              </a:rPr>
              <a:t>k, </a:t>
            </a:r>
            <a:r>
              <a:rPr lang="en-US" dirty="0" smtClean="0">
                <a:solidFill>
                  <a:srgbClr val="FF6600"/>
                </a:solidFill>
                <a:latin typeface="Consolas"/>
                <a:cs typeface="Consolas"/>
              </a:rPr>
              <a:t>T, a, b)</a:t>
            </a:r>
            <a:endParaRPr lang="en-US" dirty="0">
              <a:solidFill>
                <a:srgbClr val="FF6600"/>
              </a:solidFill>
              <a:latin typeface="Consolas"/>
              <a:cs typeface="Consolas"/>
            </a:endParaRPr>
          </a:p>
          <a:p>
            <a:r>
              <a:rPr lang="en-US" dirty="0" smtClean="0"/>
              <a:t>For both functions the parameter </a:t>
            </a:r>
            <a:r>
              <a:rPr lang="en-US" dirty="0" smtClean="0">
                <a:solidFill>
                  <a:srgbClr val="FF6600"/>
                </a:solidFill>
                <a:latin typeface="Consolas"/>
                <a:cs typeface="Consolas"/>
              </a:rPr>
              <a:t>k</a:t>
            </a:r>
            <a:r>
              <a:rPr lang="en-US" dirty="0" smtClean="0"/>
              <a:t> is the number of bandit arms and the parameter </a:t>
            </a:r>
            <a:r>
              <a:rPr lang="en-US" dirty="0" smtClean="0">
                <a:solidFill>
                  <a:srgbClr val="FF6600"/>
                </a:solidFill>
                <a:latin typeface="Consolas"/>
                <a:cs typeface="Consolas"/>
              </a:rPr>
              <a:t>T</a:t>
            </a:r>
            <a:r>
              <a:rPr lang="en-US" dirty="0" smtClean="0"/>
              <a:t> is the number of time steps</a:t>
            </a:r>
          </a:p>
          <a:p>
            <a:r>
              <a:rPr lang="en-US" dirty="0" smtClean="0"/>
              <a:t>For the beta data, </a:t>
            </a:r>
            <a:r>
              <a:rPr lang="en-US" dirty="0" smtClean="0">
                <a:solidFill>
                  <a:srgbClr val="FF6600"/>
                </a:solidFill>
                <a:latin typeface="Consolas"/>
                <a:cs typeface="Consolas"/>
              </a:rPr>
              <a:t>a</a:t>
            </a:r>
            <a:r>
              <a:rPr lang="en-US" dirty="0" smtClean="0"/>
              <a:t> and </a:t>
            </a:r>
            <a:r>
              <a:rPr lang="en-US" dirty="0" smtClean="0">
                <a:solidFill>
                  <a:srgbClr val="FF6600"/>
                </a:solidFill>
                <a:latin typeface="Consolas"/>
                <a:cs typeface="Consolas"/>
              </a:rPr>
              <a:t>b</a:t>
            </a:r>
            <a:r>
              <a:rPr lang="en-US" dirty="0" smtClean="0"/>
              <a:t> are parameters of the beta probability density function</a:t>
            </a:r>
          </a:p>
          <a:p>
            <a:r>
              <a:rPr lang="en-US" dirty="0" err="1" smtClean="0">
                <a:solidFill>
                  <a:srgbClr val="FF6600"/>
                </a:solidFill>
                <a:latin typeface="Consolas"/>
                <a:cs typeface="Consolas"/>
              </a:rPr>
              <a:t>plot_static</a:t>
            </a:r>
            <a:r>
              <a:rPr lang="en-US" dirty="0" smtClean="0">
                <a:solidFill>
                  <a:srgbClr val="FF6600"/>
                </a:solidFill>
                <a:latin typeface="Consolas"/>
                <a:cs typeface="Consolas"/>
              </a:rPr>
              <a:t>(actual</a:t>
            </a:r>
            <a:r>
              <a:rPr lang="en-US" dirty="0" smtClean="0">
                <a:solidFill>
                  <a:srgbClr val="FF6600"/>
                </a:solidFill>
                <a:latin typeface="Consolas"/>
                <a:cs typeface="Consolas"/>
              </a:rPr>
              <a:t>, x_range, </a:t>
            </a:r>
            <a:r>
              <a:rPr lang="en-US" dirty="0" smtClean="0">
                <a:solidFill>
                  <a:srgbClr val="FF6600"/>
                </a:solidFill>
                <a:latin typeface="Consolas"/>
                <a:cs typeface="Consolas"/>
              </a:rPr>
              <a:t>title, figsize, colormap, axis)</a:t>
            </a:r>
          </a:p>
          <a:p>
            <a:r>
              <a:rPr lang="en-US" dirty="0" smtClean="0"/>
              <a:t>The parameter </a:t>
            </a:r>
            <a:r>
              <a:rPr lang="en-US" dirty="0">
                <a:solidFill>
                  <a:srgbClr val="FF6600"/>
                </a:solidFill>
                <a:latin typeface="Consolas"/>
                <a:cs typeface="Consolas"/>
              </a:rPr>
              <a:t>actual</a:t>
            </a:r>
            <a:r>
              <a:rPr lang="en-US" dirty="0" smtClean="0"/>
              <a:t> is the actual data (as opposed to the bandit estimates of the data). The other parameters are cosmetic. </a:t>
            </a:r>
            <a:endParaRPr lang="en-US" dirty="0"/>
          </a:p>
          <a:p>
            <a:endParaRPr lang="en-US" dirty="0">
              <a:solidFill>
                <a:srgbClr val="FF6600"/>
              </a:solidFill>
            </a:endParaRPr>
          </a:p>
          <a:p>
            <a:endParaRPr lang="en-US" dirty="0"/>
          </a:p>
        </p:txBody>
      </p:sp>
    </p:spTree>
    <p:extLst>
      <p:ext uri="{BB962C8B-B14F-4D97-AF65-F5344CB8AC3E}">
        <p14:creationId xmlns:p14="http://schemas.microsoft.com/office/powerpoint/2010/main" val="273321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a:t>
            </a:r>
            <a:r>
              <a:rPr lang="en-US" dirty="0" smtClean="0"/>
              <a:t>uniform data</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78550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beta </a:t>
            </a:r>
            <a:r>
              <a:rPr lang="en-US" dirty="0" smtClean="0"/>
              <a:t>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234105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beta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1197383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r>
              <a:rPr lang="en-US" dirty="0" smtClean="0"/>
              <a:t>tatic</a:t>
            </a:r>
            <a:r>
              <a:rPr lang="en-US" dirty="0"/>
              <a:t>, beta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249476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Greedy</a:t>
            </a:r>
          </a:p>
          <a:p>
            <a:r>
              <a:rPr lang="en-US" dirty="0" smtClean="0"/>
              <a:t>Epsilon-greedy</a:t>
            </a:r>
          </a:p>
          <a:p>
            <a:r>
              <a:rPr lang="en-US" dirty="0" smtClean="0"/>
              <a:t>Epsilon-decreasing</a:t>
            </a:r>
          </a:p>
          <a:p>
            <a:r>
              <a:rPr lang="en-US" dirty="0" smtClean="0"/>
              <a:t>Upper Confidence Bound (UCB)</a:t>
            </a:r>
          </a:p>
          <a:p>
            <a:r>
              <a:rPr lang="en-US" dirty="0" smtClean="0"/>
              <a:t>Exponential</a:t>
            </a:r>
          </a:p>
          <a:p>
            <a:r>
              <a:rPr lang="en-US" dirty="0" smtClean="0"/>
              <a:t>Bayesian (Thompson sampling)</a:t>
            </a:r>
            <a:endParaRPr lang="en-US" dirty="0"/>
          </a:p>
        </p:txBody>
      </p:sp>
      <p:sp>
        <p:nvSpPr>
          <p:cNvPr id="2" name="Title 1"/>
          <p:cNvSpPr>
            <a:spLocks noGrp="1"/>
          </p:cNvSpPr>
          <p:nvPr>
            <p:ph type="title"/>
          </p:nvPr>
        </p:nvSpPr>
        <p:spPr/>
        <p:txBody>
          <a:bodyPr/>
          <a:lstStyle/>
          <a:p>
            <a:r>
              <a:rPr lang="en-US" dirty="0" smtClean="0"/>
              <a:t>(a subset of) Bandit Strategies</a:t>
            </a:r>
            <a:endParaRPr lang="en-US" dirty="0"/>
          </a:p>
        </p:txBody>
      </p:sp>
    </p:spTree>
    <p:extLst>
      <p:ext uri="{BB962C8B-B14F-4D97-AF65-F5344CB8AC3E}">
        <p14:creationId xmlns:p14="http://schemas.microsoft.com/office/powerpoint/2010/main" val="627447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Policy</a:t>
            </a:r>
          </a:p>
          <a:p>
            <a:pPr lvl="1"/>
            <a:r>
              <a:rPr lang="en-US" dirty="0" smtClean="0"/>
              <a:t>Always pick best performing arm</a:t>
            </a:r>
          </a:p>
          <a:p>
            <a:r>
              <a:rPr lang="en-US" dirty="0" smtClean="0"/>
              <a:t>Caveat</a:t>
            </a:r>
          </a:p>
          <a:p>
            <a:pPr lvl="1"/>
            <a:r>
              <a:rPr lang="en-US" dirty="0" smtClean="0"/>
              <a:t>Incorrect initialization of arms can lead to arms that are never played more than once</a:t>
            </a:r>
          </a:p>
          <a:p>
            <a:pPr lvl="1"/>
            <a:r>
              <a:rPr lang="en-US" dirty="0" smtClean="0"/>
              <a:t>Maybe does not explore sufficiently</a:t>
            </a:r>
          </a:p>
          <a:p>
            <a:pPr lvl="1"/>
            <a:r>
              <a:rPr lang="en-US" dirty="0" smtClean="0"/>
              <a:t>Maybe too certain an arm is bad, or good</a:t>
            </a:r>
          </a:p>
          <a:p>
            <a:r>
              <a:rPr lang="en-US" dirty="0" smtClean="0"/>
              <a:t>“Greed is good” – Gordon Gecko, </a:t>
            </a:r>
            <a:r>
              <a:rPr lang="en-US" i="1" dirty="0" smtClean="0"/>
              <a:t>Wall Street, </a:t>
            </a:r>
            <a:r>
              <a:rPr lang="en-US" dirty="0" smtClean="0"/>
              <a:t>1987</a:t>
            </a:r>
            <a:endParaRPr lang="en-US" dirty="0"/>
          </a:p>
          <a:p>
            <a:pPr lvl="1"/>
            <a:r>
              <a:rPr lang="en-US" dirty="0" smtClean="0"/>
              <a:t>indeed it is, in this context</a:t>
            </a:r>
          </a:p>
        </p:txBody>
      </p:sp>
      <p:sp>
        <p:nvSpPr>
          <p:cNvPr id="2" name="Title 1"/>
          <p:cNvSpPr>
            <a:spLocks noGrp="1"/>
          </p:cNvSpPr>
          <p:nvPr>
            <p:ph type="title"/>
          </p:nvPr>
        </p:nvSpPr>
        <p:spPr/>
        <p:txBody>
          <a:bodyPr/>
          <a:lstStyle/>
          <a:p>
            <a:r>
              <a:rPr lang="en-US" dirty="0" smtClean="0"/>
              <a:t>Our First Algorithm: Greedy</a:t>
            </a:r>
            <a:endParaRPr lang="en-US" dirty="0"/>
          </a:p>
        </p:txBody>
      </p:sp>
    </p:spTree>
    <p:extLst>
      <p:ext uri="{BB962C8B-B14F-4D97-AF65-F5344CB8AC3E}">
        <p14:creationId xmlns:p14="http://schemas.microsoft.com/office/powerpoint/2010/main" val="3438180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a:t>
            </a:r>
            <a:endParaRPr lang="en-US" dirty="0"/>
          </a:p>
        </p:txBody>
      </p:sp>
      <p:sp>
        <p:nvSpPr>
          <p:cNvPr id="4" name="Content Placeholder 3"/>
          <p:cNvSpPr>
            <a:spLocks noGrp="1"/>
          </p:cNvSpPr>
          <p:nvPr>
            <p:ph idx="1"/>
          </p:nvPr>
        </p:nvSpPr>
        <p:spPr/>
        <p:txBody>
          <a:bodyPr/>
          <a:lstStyle/>
          <a:p>
            <a:r>
              <a:rPr lang="en-US" dirty="0" smtClean="0"/>
              <a:t>Class </a:t>
            </a:r>
            <a:r>
              <a:rPr lang="en-US" dirty="0" smtClean="0">
                <a:solidFill>
                  <a:srgbClr val="FF6600"/>
                </a:solidFill>
                <a:latin typeface="Consolas"/>
                <a:cs typeface="Consolas"/>
              </a:rPr>
              <a:t>Greedy</a:t>
            </a:r>
          </a:p>
          <a:p>
            <a:r>
              <a:rPr lang="en-US" dirty="0" smtClean="0">
                <a:solidFill>
                  <a:schemeClr val="tx1"/>
                </a:solidFill>
                <a:latin typeface="Lato Heavy"/>
                <a:cs typeface="Lato Heavy"/>
              </a:rPr>
              <a:t>Methods within the </a:t>
            </a:r>
            <a:r>
              <a:rPr lang="en-US" dirty="0">
                <a:solidFill>
                  <a:srgbClr val="FF6600"/>
                </a:solidFill>
                <a:latin typeface="Consolas"/>
                <a:cs typeface="Consolas"/>
              </a:rPr>
              <a:t>Greedy</a:t>
            </a:r>
            <a:r>
              <a:rPr lang="en-US" dirty="0" smtClean="0">
                <a:solidFill>
                  <a:schemeClr val="tx1"/>
                </a:solidFill>
                <a:latin typeface="Lato Heavy"/>
                <a:cs typeface="Lato Heavy"/>
              </a:rPr>
              <a:t> class are</a:t>
            </a:r>
          </a:p>
          <a:p>
            <a:pPr lvl="1"/>
            <a:r>
              <a:rPr lang="en-US" dirty="0" err="1" smtClean="0">
                <a:solidFill>
                  <a:srgbClr val="FF6600"/>
                </a:solidFill>
                <a:latin typeface="Consolas"/>
                <a:cs typeface="Consolas"/>
              </a:rPr>
              <a:t>init</a:t>
            </a:r>
            <a:r>
              <a:rPr lang="en-US" dirty="0" smtClean="0">
                <a:solidFill>
                  <a:srgbClr val="FF6600"/>
                </a:solidFill>
                <a:latin typeface="Consolas"/>
                <a:cs typeface="Consolas"/>
              </a:rPr>
              <a:t>(</a:t>
            </a:r>
            <a:r>
              <a:rPr lang="en-US" dirty="0" err="1" smtClean="0">
                <a:solidFill>
                  <a:srgbClr val="FF6600"/>
                </a:solidFill>
                <a:latin typeface="Consolas"/>
                <a:cs typeface="Consolas"/>
              </a:rPr>
              <a:t>n_arms</a:t>
            </a:r>
            <a:r>
              <a:rPr lang="en-US" dirty="0" smtClean="0">
                <a:solidFill>
                  <a:srgbClr val="FF6600"/>
                </a:solidFill>
                <a:latin typeface="Consolas"/>
                <a:cs typeface="Consolas"/>
              </a:rPr>
              <a:t>)</a:t>
            </a:r>
          </a:p>
          <a:p>
            <a:pPr lvl="1"/>
            <a:r>
              <a:rPr lang="en-US" dirty="0" err="1">
                <a:solidFill>
                  <a:srgbClr val="FF6600"/>
                </a:solidFill>
                <a:latin typeface="Consolas"/>
                <a:cs typeface="Consolas"/>
              </a:rPr>
              <a:t>a</a:t>
            </a:r>
            <a:r>
              <a:rPr lang="en-US" dirty="0" err="1" smtClean="0">
                <a:solidFill>
                  <a:srgbClr val="FF6600"/>
                </a:solidFill>
                <a:latin typeface="Consolas"/>
                <a:cs typeface="Consolas"/>
              </a:rPr>
              <a:t>dd_arm</a:t>
            </a:r>
            <a:r>
              <a:rPr lang="en-US" dirty="0" smtClean="0">
                <a:solidFill>
                  <a:srgbClr val="FF6600"/>
                </a:solidFill>
                <a:latin typeface="Consolas"/>
                <a:cs typeface="Consolas"/>
              </a:rPr>
              <a:t>()</a:t>
            </a:r>
          </a:p>
          <a:p>
            <a:pPr lvl="1"/>
            <a:r>
              <a:rPr lang="en-US" dirty="0" err="1" smtClean="0">
                <a:solidFill>
                  <a:srgbClr val="FF6600"/>
                </a:solidFill>
                <a:latin typeface="Consolas"/>
                <a:cs typeface="Consolas"/>
              </a:rPr>
              <a:t>remove_arm</a:t>
            </a:r>
            <a:r>
              <a:rPr lang="en-US" dirty="0" smtClean="0">
                <a:solidFill>
                  <a:srgbClr val="FF6600"/>
                </a:solidFill>
                <a:latin typeface="Consolas"/>
                <a:cs typeface="Consolas"/>
              </a:rPr>
              <a:t>(</a:t>
            </a:r>
            <a:r>
              <a:rPr lang="en-US" dirty="0" err="1" smtClean="0">
                <a:solidFill>
                  <a:srgbClr val="FF6600"/>
                </a:solidFill>
                <a:latin typeface="Consolas"/>
                <a:cs typeface="Consolas"/>
              </a:rPr>
              <a:t>arm_id</a:t>
            </a:r>
            <a:r>
              <a:rPr lang="en-US" dirty="0" smtClean="0">
                <a:solidFill>
                  <a:srgbClr val="FF6600"/>
                </a:solidFill>
                <a:latin typeface="Consolas"/>
                <a:cs typeface="Consolas"/>
              </a:rPr>
              <a:t>)</a:t>
            </a:r>
          </a:p>
          <a:p>
            <a:pPr lvl="1"/>
            <a:r>
              <a:rPr lang="en-US" dirty="0" err="1" smtClean="0">
                <a:solidFill>
                  <a:srgbClr val="FF6600"/>
                </a:solidFill>
                <a:latin typeface="Consolas"/>
                <a:cs typeface="Consolas"/>
              </a:rPr>
              <a:t>reset_arm</a:t>
            </a:r>
            <a:r>
              <a:rPr lang="en-US" dirty="0" smtClean="0">
                <a:solidFill>
                  <a:srgbClr val="FF6600"/>
                </a:solidFill>
                <a:latin typeface="Consolas"/>
                <a:cs typeface="Consolas"/>
              </a:rPr>
              <a:t>(</a:t>
            </a:r>
            <a:r>
              <a:rPr lang="en-US" dirty="0" err="1" smtClean="0">
                <a:solidFill>
                  <a:srgbClr val="FF6600"/>
                </a:solidFill>
                <a:latin typeface="Consolas"/>
                <a:cs typeface="Consolas"/>
              </a:rPr>
              <a:t>arm_id</a:t>
            </a:r>
            <a:r>
              <a:rPr lang="en-US" dirty="0" smtClean="0">
                <a:solidFill>
                  <a:srgbClr val="FF6600"/>
                </a:solidFill>
                <a:latin typeface="Consolas"/>
                <a:cs typeface="Consolas"/>
              </a:rPr>
              <a:t>)</a:t>
            </a:r>
            <a:endParaRPr lang="en-US" dirty="0">
              <a:solidFill>
                <a:srgbClr val="FF6600"/>
              </a:solidFill>
              <a:latin typeface="Consolas"/>
              <a:cs typeface="Consolas"/>
            </a:endParaRPr>
          </a:p>
          <a:p>
            <a:pPr lvl="1"/>
            <a:r>
              <a:rPr lang="en-US" dirty="0" smtClean="0">
                <a:solidFill>
                  <a:srgbClr val="FF6600"/>
                </a:solidFill>
                <a:latin typeface="Consolas"/>
                <a:cs typeface="Consolas"/>
              </a:rPr>
              <a:t>update(</a:t>
            </a:r>
            <a:r>
              <a:rPr lang="en-US" dirty="0" err="1" smtClean="0">
                <a:solidFill>
                  <a:srgbClr val="FF6600"/>
                </a:solidFill>
                <a:latin typeface="Consolas"/>
                <a:cs typeface="Consolas"/>
              </a:rPr>
              <a:t>arm_id</a:t>
            </a:r>
            <a:r>
              <a:rPr lang="en-US" dirty="0" smtClean="0">
                <a:solidFill>
                  <a:srgbClr val="FF6600"/>
                </a:solidFill>
                <a:latin typeface="Consolas"/>
                <a:cs typeface="Consolas"/>
              </a:rPr>
              <a:t>, </a:t>
            </a:r>
            <a:r>
              <a:rPr lang="en-US" dirty="0" smtClean="0">
                <a:solidFill>
                  <a:srgbClr val="FF6600"/>
                </a:solidFill>
                <a:latin typeface="Consolas"/>
                <a:cs typeface="Consolas"/>
              </a:rPr>
              <a:t>reward</a:t>
            </a:r>
            <a:r>
              <a:rPr lang="en-US" dirty="0" smtClean="0">
                <a:solidFill>
                  <a:srgbClr val="FF6600"/>
                </a:solidFill>
                <a:latin typeface="Consolas"/>
                <a:cs typeface="Consolas"/>
              </a:rPr>
              <a:t>)</a:t>
            </a:r>
            <a:endParaRPr lang="en-US" dirty="0" smtClean="0">
              <a:solidFill>
                <a:srgbClr val="FF6600"/>
              </a:solidFill>
              <a:latin typeface="Consolas"/>
              <a:cs typeface="Consolas"/>
            </a:endParaRPr>
          </a:p>
          <a:p>
            <a:r>
              <a:rPr lang="en-US" dirty="0" smtClean="0">
                <a:solidFill>
                  <a:schemeClr val="tx1"/>
                </a:solidFill>
                <a:latin typeface="Lato Heavy"/>
                <a:cs typeface="Lato Heavy"/>
              </a:rPr>
              <a:t>These methods are essentially the same for all bandit classes</a:t>
            </a:r>
          </a:p>
          <a:p>
            <a:r>
              <a:rPr lang="en-US" dirty="0" smtClean="0">
                <a:solidFill>
                  <a:schemeClr val="tx1"/>
                </a:solidFill>
                <a:latin typeface="Lato Heavy"/>
                <a:cs typeface="Lato Heavy"/>
              </a:rPr>
              <a:t>The main difference is the </a:t>
            </a:r>
            <a:r>
              <a:rPr lang="en-US" dirty="0" err="1">
                <a:solidFill>
                  <a:srgbClr val="FF6600"/>
                </a:solidFill>
                <a:latin typeface="Consolas"/>
                <a:cs typeface="Consolas"/>
              </a:rPr>
              <a:t>choose_arm</a:t>
            </a:r>
            <a:r>
              <a:rPr lang="en-US" dirty="0">
                <a:solidFill>
                  <a:srgbClr val="FF6600"/>
                </a:solidFill>
                <a:latin typeface="Consolas"/>
                <a:cs typeface="Consolas"/>
              </a:rPr>
              <a:t>()</a:t>
            </a:r>
            <a:r>
              <a:rPr lang="en-US" dirty="0" smtClean="0">
                <a:solidFill>
                  <a:schemeClr val="tx1"/>
                </a:solidFill>
                <a:latin typeface="Lato Heavy"/>
                <a:cs typeface="Lato Heavy"/>
              </a:rPr>
              <a:t> </a:t>
            </a:r>
            <a:r>
              <a:rPr lang="en-US" dirty="0" smtClean="0">
                <a:solidFill>
                  <a:schemeClr val="tx1"/>
                </a:solidFill>
                <a:latin typeface="Lato Heavy"/>
                <a:cs typeface="Lato Heavy"/>
              </a:rPr>
              <a:t>method</a:t>
            </a:r>
            <a:endParaRPr lang="en-US" dirty="0">
              <a:solidFill>
                <a:srgbClr val="FF6600"/>
              </a:solidFill>
              <a:latin typeface="Consolas"/>
              <a:cs typeface="Consolas"/>
            </a:endParaRPr>
          </a:p>
        </p:txBody>
      </p:sp>
    </p:spTree>
    <p:extLst>
      <p:ext uri="{BB962C8B-B14F-4D97-AF65-F5344CB8AC3E}">
        <p14:creationId xmlns:p14="http://schemas.microsoft.com/office/powerpoint/2010/main" val="4159213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 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266405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 performance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85875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We are presented with a set of options of unknown rewards. We want to select the best option from among the set to maximize our total reward.</a:t>
            </a:r>
            <a:endParaRPr lang="en-US" dirty="0"/>
          </a:p>
          <a:p>
            <a:r>
              <a:rPr lang="en-US" dirty="0"/>
              <a:t>A randomized, continuous experiment with </a:t>
            </a:r>
            <a:r>
              <a:rPr lang="en-US" i="1" dirty="0"/>
              <a:t>K</a:t>
            </a:r>
            <a:r>
              <a:rPr lang="en-US" dirty="0"/>
              <a:t> variants/arms</a:t>
            </a:r>
          </a:p>
          <a:p>
            <a:r>
              <a:rPr lang="en-US" dirty="0" smtClean="0"/>
              <a:t>Balance </a:t>
            </a:r>
            <a:r>
              <a:rPr lang="en-US" dirty="0"/>
              <a:t>exploitation with exploration</a:t>
            </a:r>
          </a:p>
          <a:p>
            <a:r>
              <a:rPr lang="en-US" dirty="0" smtClean="0"/>
              <a:t>Maximize reward, minimize regret</a:t>
            </a:r>
          </a:p>
          <a:p>
            <a:r>
              <a:rPr lang="en-US" dirty="0" smtClean="0"/>
              <a:t>From Microsoft Research:</a:t>
            </a:r>
          </a:p>
          <a:p>
            <a:pPr lvl="1"/>
            <a:r>
              <a:rPr lang="en-US" dirty="0" smtClean="0"/>
              <a:t>“The [multi-armed bandit] problem is a classical paradigm in Machine Learning in which an online algorithm chooses from a set of strategies in a sequence of trials so as to maximize the total payoff of the chosen strategies.” </a:t>
            </a:r>
          </a:p>
          <a:p>
            <a:pPr lvl="2"/>
            <a:r>
              <a:rPr lang="en-US" dirty="0">
                <a:hlinkClick r:id="rId3"/>
              </a:rPr>
              <a:t>http://research.microsoft.com/en-us/projects/bandits</a:t>
            </a:r>
            <a:r>
              <a:rPr lang="en-US" dirty="0" smtClean="0">
                <a:hlinkClick r:id="rId3"/>
              </a:rPr>
              <a:t>/</a:t>
            </a:r>
            <a:endParaRPr lang="en-US" dirty="0" smtClean="0"/>
          </a:p>
          <a:p>
            <a:endParaRPr lang="en-US" dirty="0"/>
          </a:p>
        </p:txBody>
      </p:sp>
      <p:sp>
        <p:nvSpPr>
          <p:cNvPr id="2" name="Title 1"/>
          <p:cNvSpPr>
            <a:spLocks noGrp="1"/>
          </p:cNvSpPr>
          <p:nvPr>
            <p:ph type="title"/>
          </p:nvPr>
        </p:nvSpPr>
        <p:spPr/>
        <p:txBody>
          <a:bodyPr/>
          <a:lstStyle/>
          <a:p>
            <a:r>
              <a:rPr lang="en-US" dirty="0" smtClean="0"/>
              <a:t>Motivation</a:t>
            </a:r>
            <a:endParaRPr lang="en-US" dirty="0"/>
          </a:p>
        </p:txBody>
      </p:sp>
    </p:spTree>
    <p:extLst>
      <p:ext uri="{BB962C8B-B14F-4D97-AF65-F5344CB8AC3E}">
        <p14:creationId xmlns:p14="http://schemas.microsoft.com/office/powerpoint/2010/main" val="10075872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Similar to Greedy</a:t>
            </a:r>
          </a:p>
          <a:p>
            <a:r>
              <a:rPr lang="en-US" dirty="0" smtClean="0"/>
              <a:t>Pick best performing arm most of the time, explore other arms the rest of the time</a:t>
            </a:r>
          </a:p>
          <a:p>
            <a:r>
              <a:rPr lang="en-US" dirty="0" smtClean="0"/>
              <a:t>Takes parameter ε </a:t>
            </a:r>
          </a:p>
          <a:p>
            <a:r>
              <a:rPr lang="en-US" dirty="0" smtClean="0"/>
              <a:t>Typically ε = 0.1</a:t>
            </a:r>
          </a:p>
          <a:p>
            <a:r>
              <a:rPr lang="en-US" dirty="0" smtClean="0"/>
              <a:t>Basic algorithm</a:t>
            </a:r>
          </a:p>
          <a:p>
            <a:pPr lvl="1"/>
            <a:r>
              <a:rPr lang="en-US" dirty="0" smtClean="0"/>
              <a:t>With probability ε, explore</a:t>
            </a:r>
          </a:p>
          <a:p>
            <a:pPr lvl="1"/>
            <a:r>
              <a:rPr lang="en-US" dirty="0"/>
              <a:t>With probability 1-</a:t>
            </a:r>
            <a:r>
              <a:rPr lang="en-US" dirty="0" smtClean="0"/>
              <a:t>ε, exploit</a:t>
            </a:r>
          </a:p>
        </p:txBody>
      </p:sp>
      <p:sp>
        <p:nvSpPr>
          <p:cNvPr id="2" name="Title 1"/>
          <p:cNvSpPr>
            <a:spLocks noGrp="1"/>
          </p:cNvSpPr>
          <p:nvPr>
            <p:ph type="title"/>
          </p:nvPr>
        </p:nvSpPr>
        <p:spPr/>
        <p:txBody>
          <a:bodyPr/>
          <a:lstStyle/>
          <a:p>
            <a:r>
              <a:rPr lang="en-US" dirty="0" smtClean="0"/>
              <a:t>Epsilon Greedy</a:t>
            </a:r>
            <a:endParaRPr lang="en-US" dirty="0"/>
          </a:p>
        </p:txBody>
      </p:sp>
    </p:spTree>
    <p:extLst>
      <p:ext uri="{BB962C8B-B14F-4D97-AF65-F5344CB8AC3E}">
        <p14:creationId xmlns:p14="http://schemas.microsoft.com/office/powerpoint/2010/main" val="445325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Class </a:t>
            </a:r>
            <a:r>
              <a:rPr lang="en-US" dirty="0" smtClean="0">
                <a:solidFill>
                  <a:srgbClr val="FF6600"/>
                </a:solidFill>
                <a:latin typeface="Consolas"/>
                <a:cs typeface="Consolas"/>
              </a:rPr>
              <a:t>EpsilonGreedy</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a:solidFill>
                  <a:srgbClr val="FF6600"/>
                </a:solidFill>
                <a:latin typeface="Consolas"/>
                <a:cs typeface="Consolas"/>
              </a:rPr>
              <a:t>EpsilonGreedy</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a:solidFill>
                  <a:srgbClr val="FF6600"/>
                </a:solidFill>
                <a:latin typeface="Consolas"/>
                <a:cs typeface="Consolas"/>
              </a:rPr>
              <a:t>init(n_arms</a:t>
            </a:r>
            <a:r>
              <a:rPr lang="en-US" dirty="0" smtClean="0">
                <a:solidFill>
                  <a:srgbClr val="FF6600"/>
                </a:solidFill>
                <a:latin typeface="Consolas"/>
                <a:cs typeface="Consolas"/>
              </a:rPr>
              <a:t>, </a:t>
            </a:r>
            <a:r>
              <a:rPr lang="en-US" dirty="0" smtClean="0">
                <a:solidFill>
                  <a:srgbClr val="FF6600"/>
                </a:solidFill>
                <a:latin typeface="Consolas"/>
                <a:cs typeface="Consolas"/>
              </a:rPr>
              <a:t>epsilon)</a:t>
            </a:r>
            <a:endParaRPr lang="en-US" dirty="0">
              <a:solidFill>
                <a:schemeClr val="tx1"/>
              </a:solidFill>
              <a:latin typeface="Lato Heavy"/>
              <a:cs typeface="Lato Heavy"/>
            </a:endParaRPr>
          </a:p>
          <a:p>
            <a:pPr lvl="1"/>
            <a:r>
              <a:rPr lang="en-US" dirty="0" err="1">
                <a:solidFill>
                  <a:srgbClr val="FF6600"/>
                </a:solidFill>
                <a:latin typeface="Consolas"/>
                <a:cs typeface="Consolas"/>
              </a:rPr>
              <a:t>add_arm</a:t>
            </a:r>
            <a:r>
              <a:rPr lang="en-US" dirty="0">
                <a:solidFill>
                  <a:srgbClr val="FF6600"/>
                </a:solidFill>
                <a:latin typeface="Consolas"/>
                <a:cs typeface="Consolas"/>
              </a:rPr>
              <a:t>()</a:t>
            </a:r>
          </a:p>
          <a:p>
            <a:pPr lvl="1"/>
            <a:r>
              <a:rPr lang="en-US" dirty="0" err="1">
                <a:solidFill>
                  <a:srgbClr val="FF6600"/>
                </a:solidFill>
                <a:latin typeface="Consolas"/>
                <a:cs typeface="Consolas"/>
              </a:rPr>
              <a:t>remove_arm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err="1">
                <a:solidFill>
                  <a:srgbClr val="FF6600"/>
                </a:solidFill>
                <a:latin typeface="Consolas"/>
                <a:cs typeface="Consolas"/>
              </a:rPr>
              <a:t>reset_arm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a:solidFill>
                  <a:srgbClr val="FF6600"/>
                </a:solidFill>
                <a:latin typeface="Consolas"/>
                <a:cs typeface="Consolas"/>
              </a:rPr>
              <a:t>update(</a:t>
            </a:r>
            <a:r>
              <a:rPr lang="en-US" dirty="0" err="1">
                <a:solidFill>
                  <a:srgbClr val="FF6600"/>
                </a:solidFill>
                <a:latin typeface="Consolas"/>
                <a:cs typeface="Consolas"/>
              </a:rPr>
              <a:t>arm_id</a:t>
            </a:r>
            <a:r>
              <a:rPr lang="en-US" dirty="0">
                <a:solidFill>
                  <a:srgbClr val="FF6600"/>
                </a:solidFill>
                <a:latin typeface="Consolas"/>
                <a:cs typeface="Consolas"/>
              </a:rPr>
              <a:t>, reward) </a:t>
            </a:r>
            <a:endParaRPr lang="en-US" dirty="0" smtClean="0">
              <a:solidFill>
                <a:srgbClr val="FF6600"/>
              </a:solidFill>
              <a:latin typeface="Consolas"/>
              <a:cs typeface="Consolas"/>
            </a:endParaRPr>
          </a:p>
          <a:p>
            <a:r>
              <a:rPr lang="en-US" dirty="0" smtClean="0">
                <a:solidFill>
                  <a:schemeClr val="tx1"/>
                </a:solidFill>
                <a:latin typeface="Lato Heavy"/>
                <a:cs typeface="Lato Heavy"/>
              </a:rPr>
              <a:t>The </a:t>
            </a:r>
            <a:r>
              <a:rPr lang="en-US" dirty="0">
                <a:solidFill>
                  <a:schemeClr val="tx1"/>
                </a:solidFill>
                <a:latin typeface="Lato Heavy"/>
                <a:cs typeface="Lato Heavy"/>
              </a:rPr>
              <a:t>main </a:t>
            </a:r>
            <a:r>
              <a:rPr lang="en-US" dirty="0" smtClean="0">
                <a:solidFill>
                  <a:schemeClr val="tx1"/>
                </a:solidFill>
                <a:latin typeface="Lato Heavy"/>
                <a:cs typeface="Lato Heavy"/>
              </a:rPr>
              <a:t>difference </a:t>
            </a:r>
            <a:r>
              <a:rPr lang="en-US" dirty="0" smtClean="0">
                <a:solidFill>
                  <a:schemeClr val="tx1"/>
                </a:solidFill>
                <a:latin typeface="Lato Heavy"/>
                <a:cs typeface="Lato Heavy"/>
              </a:rPr>
              <a:t>from the </a:t>
            </a:r>
            <a:r>
              <a:rPr lang="en-US" dirty="0">
                <a:solidFill>
                  <a:srgbClr val="FF6600"/>
                </a:solidFill>
                <a:latin typeface="Consolas"/>
                <a:cs typeface="Consolas"/>
              </a:rPr>
              <a:t>Greedy</a:t>
            </a:r>
            <a:r>
              <a:rPr lang="en-US" dirty="0" smtClean="0">
                <a:solidFill>
                  <a:schemeClr val="tx1"/>
                </a:solidFill>
                <a:latin typeface="Lato Heavy"/>
                <a:cs typeface="Lato Heavy"/>
              </a:rPr>
              <a:t> bandit is </a:t>
            </a:r>
            <a:r>
              <a:rPr lang="en-US" dirty="0">
                <a:solidFill>
                  <a:schemeClr val="tx1"/>
                </a:solidFill>
                <a:latin typeface="Lato Heavy"/>
                <a:cs typeface="Lato Heavy"/>
              </a:rPr>
              <a:t>the </a:t>
            </a:r>
            <a:r>
              <a:rPr lang="en-US" dirty="0" err="1" smtClean="0">
                <a:solidFill>
                  <a:srgbClr val="FF6600"/>
                </a:solidFill>
                <a:latin typeface="Consolas"/>
                <a:cs typeface="Consolas"/>
              </a:rPr>
              <a:t>choose_arm</a:t>
            </a:r>
            <a:r>
              <a:rPr lang="en-US" dirty="0" smtClean="0">
                <a:solidFill>
                  <a:srgbClr val="FF6600"/>
                </a:solidFill>
                <a:latin typeface="Consolas"/>
                <a:cs typeface="Consolas"/>
              </a:rPr>
              <a:t>()</a:t>
            </a:r>
            <a:r>
              <a:rPr lang="en-US" dirty="0" smtClean="0">
                <a:solidFill>
                  <a:schemeClr val="tx1"/>
                </a:solidFill>
                <a:latin typeface="Lato Heavy"/>
                <a:cs typeface="Lato Heavy"/>
              </a:rPr>
              <a:t> </a:t>
            </a:r>
            <a:r>
              <a:rPr lang="en-US" dirty="0" smtClean="0">
                <a:solidFill>
                  <a:schemeClr val="tx1"/>
                </a:solidFill>
                <a:latin typeface="Lato Heavy"/>
                <a:cs typeface="Lato Heavy"/>
              </a:rPr>
              <a:t>method</a:t>
            </a: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Epsilon Greedy</a:t>
            </a:r>
            <a:endParaRPr lang="en-US" dirty="0"/>
          </a:p>
        </p:txBody>
      </p:sp>
    </p:spTree>
    <p:extLst>
      <p:ext uri="{BB962C8B-B14F-4D97-AF65-F5344CB8AC3E}">
        <p14:creationId xmlns:p14="http://schemas.microsoft.com/office/powerpoint/2010/main" val="3630618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 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2390421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 performance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772983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a:t>
            </a:r>
            <a:r>
              <a:rPr lang="en-US" dirty="0" smtClean="0"/>
              <a:t>– bad 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533002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Like Epsilon </a:t>
            </a:r>
            <a:r>
              <a:rPr lang="en-US" dirty="0"/>
              <a:t>G</a:t>
            </a:r>
            <a:r>
              <a:rPr lang="en-US" dirty="0" smtClean="0"/>
              <a:t>reedy</a:t>
            </a:r>
          </a:p>
          <a:p>
            <a:r>
              <a:rPr lang="en-US" dirty="0" smtClean="0"/>
              <a:t>However, the </a:t>
            </a:r>
            <a:r>
              <a:rPr lang="en-US" dirty="0"/>
              <a:t>parameter ε </a:t>
            </a:r>
            <a:r>
              <a:rPr lang="en-US" dirty="0" smtClean="0"/>
              <a:t>decreases over time</a:t>
            </a:r>
          </a:p>
          <a:p>
            <a:pPr lvl="1"/>
            <a:r>
              <a:rPr lang="en-US" dirty="0" smtClean="0"/>
              <a:t>Many ways to do this: linearly, exponentially, logarithmically, etc. </a:t>
            </a:r>
          </a:p>
          <a:p>
            <a:r>
              <a:rPr lang="en-US" dirty="0" smtClean="0"/>
              <a:t>This leads to less exploration and more exploitation, over time</a:t>
            </a:r>
          </a:p>
          <a:p>
            <a:r>
              <a:rPr lang="en-US" dirty="0" smtClean="0"/>
              <a:t>After a certain point (that you specify statically or as a function of t), explore less and exploit </a:t>
            </a:r>
            <a:r>
              <a:rPr lang="en-US" dirty="0" smtClean="0"/>
              <a:t>more</a:t>
            </a:r>
          </a:p>
          <a:p>
            <a:r>
              <a:rPr lang="en-US" dirty="0" smtClean="0"/>
              <a:t>Epsilon </a:t>
            </a:r>
            <a:r>
              <a:rPr lang="en-US" i="1" dirty="0" smtClean="0"/>
              <a:t>Increasing</a:t>
            </a:r>
          </a:p>
          <a:p>
            <a:pPr lvl="1"/>
            <a:r>
              <a:rPr lang="en-US" dirty="0" smtClean="0"/>
              <a:t>function of accuracy</a:t>
            </a:r>
            <a:endParaRPr lang="en-US" dirty="0" smtClean="0"/>
          </a:p>
          <a:p>
            <a:endParaRPr lang="en-US" dirty="0" smtClean="0"/>
          </a:p>
          <a:p>
            <a:endParaRPr lang="en-US" dirty="0" smtClean="0"/>
          </a:p>
        </p:txBody>
      </p:sp>
      <p:sp>
        <p:nvSpPr>
          <p:cNvPr id="2" name="Title 1"/>
          <p:cNvSpPr>
            <a:spLocks noGrp="1"/>
          </p:cNvSpPr>
          <p:nvPr>
            <p:ph type="title"/>
          </p:nvPr>
        </p:nvSpPr>
        <p:spPr/>
        <p:txBody>
          <a:bodyPr/>
          <a:lstStyle/>
          <a:p>
            <a:r>
              <a:rPr lang="en-US" dirty="0" smtClean="0"/>
              <a:t>Epsilon Decreasing</a:t>
            </a:r>
            <a:endParaRPr lang="en-US" dirty="0"/>
          </a:p>
        </p:txBody>
      </p:sp>
    </p:spTree>
    <p:extLst>
      <p:ext uri="{BB962C8B-B14F-4D97-AF65-F5344CB8AC3E}">
        <p14:creationId xmlns:p14="http://schemas.microsoft.com/office/powerpoint/2010/main" val="2365805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Class </a:t>
            </a:r>
            <a:r>
              <a:rPr lang="en-US" dirty="0" smtClean="0">
                <a:solidFill>
                  <a:srgbClr val="FF6600"/>
                </a:solidFill>
                <a:latin typeface="Consolas"/>
                <a:cs typeface="Consolas"/>
              </a:rPr>
              <a:t>EpsilonDecreasing</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smtClean="0">
                <a:solidFill>
                  <a:srgbClr val="FF6600"/>
                </a:solidFill>
                <a:latin typeface="Consolas"/>
                <a:cs typeface="Consolas"/>
              </a:rPr>
              <a:t>Epsilon</a:t>
            </a:r>
            <a:r>
              <a:rPr lang="en-US" dirty="0">
                <a:solidFill>
                  <a:srgbClr val="FF6600"/>
                </a:solidFill>
                <a:latin typeface="Consolas"/>
                <a:cs typeface="Consolas"/>
              </a:rPr>
              <a:t>Decreasing</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err="1">
                <a:solidFill>
                  <a:srgbClr val="FF6600"/>
                </a:solidFill>
                <a:latin typeface="Consolas"/>
                <a:cs typeface="Consolas"/>
              </a:rPr>
              <a:t>init</a:t>
            </a:r>
            <a:r>
              <a:rPr lang="en-US" dirty="0">
                <a:solidFill>
                  <a:srgbClr val="FF6600"/>
                </a:solidFill>
                <a:latin typeface="Consolas"/>
                <a:cs typeface="Consolas"/>
              </a:rPr>
              <a:t>(</a:t>
            </a:r>
            <a:r>
              <a:rPr lang="en-US" dirty="0" err="1">
                <a:solidFill>
                  <a:srgbClr val="FF6600"/>
                </a:solidFill>
                <a:latin typeface="Consolas"/>
                <a:cs typeface="Consolas"/>
              </a:rPr>
              <a:t>n_arms</a:t>
            </a:r>
            <a:r>
              <a:rPr lang="en-US" dirty="0">
                <a:solidFill>
                  <a:srgbClr val="FF6600"/>
                </a:solidFill>
                <a:latin typeface="Consolas"/>
                <a:cs typeface="Consolas"/>
              </a:rPr>
              <a:t>, epsilon)</a:t>
            </a:r>
            <a:endParaRPr lang="en-US" dirty="0">
              <a:solidFill>
                <a:schemeClr val="tx1"/>
              </a:solidFill>
              <a:latin typeface="Lato Heavy"/>
              <a:cs typeface="Lato Heavy"/>
            </a:endParaRPr>
          </a:p>
          <a:p>
            <a:pPr lvl="1"/>
            <a:r>
              <a:rPr lang="en-US" dirty="0" err="1">
                <a:solidFill>
                  <a:srgbClr val="FF6600"/>
                </a:solidFill>
                <a:latin typeface="Consolas"/>
                <a:cs typeface="Consolas"/>
              </a:rPr>
              <a:t>add_arm</a:t>
            </a:r>
            <a:r>
              <a:rPr lang="en-US" dirty="0">
                <a:solidFill>
                  <a:srgbClr val="FF6600"/>
                </a:solidFill>
                <a:latin typeface="Consolas"/>
                <a:cs typeface="Consolas"/>
              </a:rPr>
              <a:t>()</a:t>
            </a:r>
          </a:p>
          <a:p>
            <a:pPr lvl="1"/>
            <a:r>
              <a:rPr lang="en-US" dirty="0" err="1">
                <a:solidFill>
                  <a:srgbClr val="FF6600"/>
                </a:solidFill>
                <a:latin typeface="Consolas"/>
                <a:cs typeface="Consolas"/>
              </a:rPr>
              <a:t>remove_arm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err="1">
                <a:solidFill>
                  <a:srgbClr val="FF6600"/>
                </a:solidFill>
                <a:latin typeface="Consolas"/>
                <a:cs typeface="Consolas"/>
              </a:rPr>
              <a:t>reset_arm</a:t>
            </a:r>
            <a:r>
              <a:rPr lang="en-US" dirty="0">
                <a:solidFill>
                  <a:srgbClr val="FF6600"/>
                </a:solidFill>
                <a:latin typeface="Consolas"/>
                <a:cs typeface="Consolas"/>
              </a:rPr>
              <a:t>(</a:t>
            </a:r>
            <a:r>
              <a:rPr lang="en-US" dirty="0" err="1">
                <a:solidFill>
                  <a:srgbClr val="FF6600"/>
                </a:solidFill>
                <a:latin typeface="Consolas"/>
                <a:cs typeface="Consolas"/>
              </a:rPr>
              <a:t>arm_id</a:t>
            </a:r>
            <a:r>
              <a:rPr lang="en-US" dirty="0">
                <a:solidFill>
                  <a:srgbClr val="FF6600"/>
                </a:solidFill>
                <a:latin typeface="Consolas"/>
                <a:cs typeface="Consolas"/>
              </a:rPr>
              <a:t>)</a:t>
            </a:r>
          </a:p>
          <a:p>
            <a:pPr lvl="1"/>
            <a:r>
              <a:rPr lang="en-US" dirty="0">
                <a:solidFill>
                  <a:srgbClr val="FF6600"/>
                </a:solidFill>
                <a:latin typeface="Consolas"/>
                <a:cs typeface="Consolas"/>
              </a:rPr>
              <a:t>update(</a:t>
            </a:r>
            <a:r>
              <a:rPr lang="en-US" dirty="0" err="1">
                <a:solidFill>
                  <a:srgbClr val="FF6600"/>
                </a:solidFill>
                <a:latin typeface="Consolas"/>
                <a:cs typeface="Consolas"/>
              </a:rPr>
              <a:t>arm_id</a:t>
            </a:r>
            <a:r>
              <a:rPr lang="en-US" dirty="0">
                <a:solidFill>
                  <a:srgbClr val="FF6600"/>
                </a:solidFill>
                <a:latin typeface="Consolas"/>
                <a:cs typeface="Consolas"/>
              </a:rPr>
              <a:t>, reward) </a:t>
            </a:r>
            <a:endParaRPr lang="en-US" dirty="0" smtClean="0">
              <a:solidFill>
                <a:srgbClr val="FF6600"/>
              </a:solidFill>
              <a:latin typeface="Consolas"/>
              <a:cs typeface="Consolas"/>
            </a:endParaRPr>
          </a:p>
          <a:p>
            <a:r>
              <a:rPr lang="en-US" dirty="0" smtClean="0">
                <a:solidFill>
                  <a:schemeClr val="tx1"/>
                </a:solidFill>
                <a:latin typeface="Lato Heavy"/>
                <a:cs typeface="Lato Heavy"/>
              </a:rPr>
              <a:t>The </a:t>
            </a:r>
            <a:r>
              <a:rPr lang="en-US" dirty="0">
                <a:solidFill>
                  <a:schemeClr val="tx1"/>
                </a:solidFill>
                <a:latin typeface="Lato Heavy"/>
                <a:cs typeface="Lato Heavy"/>
              </a:rPr>
              <a:t>main difference from the </a:t>
            </a:r>
            <a:r>
              <a:rPr lang="en-US" dirty="0">
                <a:solidFill>
                  <a:srgbClr val="FF6600"/>
                </a:solidFill>
                <a:latin typeface="Consolas"/>
                <a:cs typeface="Consolas"/>
              </a:rPr>
              <a:t>Greedy</a:t>
            </a:r>
            <a:r>
              <a:rPr lang="en-US" dirty="0">
                <a:solidFill>
                  <a:schemeClr val="tx1"/>
                </a:solidFill>
                <a:latin typeface="Lato Heavy"/>
                <a:cs typeface="Lato Heavy"/>
              </a:rPr>
              <a:t> bandit is the </a:t>
            </a:r>
            <a:r>
              <a:rPr lang="en-US" dirty="0" err="1" smtClean="0">
                <a:solidFill>
                  <a:srgbClr val="FF6600"/>
                </a:solidFill>
                <a:latin typeface="Consolas"/>
                <a:cs typeface="Consolas"/>
              </a:rPr>
              <a:t>choose_arm</a:t>
            </a:r>
            <a:r>
              <a:rPr lang="en-US" dirty="0" smtClean="0">
                <a:solidFill>
                  <a:srgbClr val="FF6600"/>
                </a:solidFill>
                <a:latin typeface="Consolas"/>
                <a:cs typeface="Consolas"/>
              </a:rPr>
              <a:t>()</a:t>
            </a:r>
            <a:r>
              <a:rPr lang="en-US" dirty="0" smtClean="0">
                <a:solidFill>
                  <a:schemeClr val="tx1"/>
                </a:solidFill>
                <a:latin typeface="Lato Heavy"/>
                <a:cs typeface="Lato Heavy"/>
              </a:rPr>
              <a:t> </a:t>
            </a:r>
            <a:r>
              <a:rPr lang="en-US" dirty="0" smtClean="0">
                <a:solidFill>
                  <a:schemeClr val="tx1"/>
                </a:solidFill>
                <a:latin typeface="Lato Heavy"/>
                <a:cs typeface="Lato Heavy"/>
              </a:rPr>
              <a:t>method </a:t>
            </a:r>
            <a:endParaRPr lang="en-US" dirty="0">
              <a:solidFill>
                <a:schemeClr val="tx1"/>
              </a:solidFill>
              <a:latin typeface="Lato Heavy"/>
              <a:cs typeface="Lato Heavy"/>
            </a:endParaRP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Epsilon Decreasing</a:t>
            </a:r>
            <a:endParaRPr lang="en-US" dirty="0"/>
          </a:p>
        </p:txBody>
      </p:sp>
    </p:spTree>
    <p:extLst>
      <p:ext uri="{BB962C8B-B14F-4D97-AF65-F5344CB8AC3E}">
        <p14:creationId xmlns:p14="http://schemas.microsoft.com/office/powerpoint/2010/main" val="19103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Epsilon </a:t>
            </a:r>
            <a:r>
              <a:rPr lang="en-US" dirty="0" smtClean="0"/>
              <a:t>Decreasing - performance</a:t>
            </a:r>
            <a:endParaRPr lang="en-US" dirty="0"/>
          </a:p>
        </p:txBody>
      </p:sp>
      <p:pic>
        <p:nvPicPr>
          <p:cNvPr id="7" name="Content Placeholder 6" descr="z4EIVXAt5FWAAAAAElFTkSuQmCC.png"/>
          <p:cNvPicPr>
            <a:picLocks noGrp="1" noChangeAspect="1"/>
          </p:cNvPicPr>
          <p:nvPr>
            <p:ph idx="1"/>
          </p:nvPr>
        </p:nvPicPr>
        <p:blipFill>
          <a:blip r:embed="rId2">
            <a:extLst>
              <a:ext uri="{28A0092B-C50C-407E-A947-70E740481C1C}">
                <a14:useLocalDpi xmlns:a14="http://schemas.microsoft.com/office/drawing/2010/main" val="0"/>
              </a:ext>
            </a:extLst>
          </a:blip>
          <a:srcRect l="-15954" r="-15954"/>
          <a:stretch>
            <a:fillRect/>
          </a:stretch>
        </p:blipFill>
        <p:spPr/>
      </p:pic>
    </p:spTree>
    <p:extLst>
      <p:ext uri="{BB962C8B-B14F-4D97-AF65-F5344CB8AC3E}">
        <p14:creationId xmlns:p14="http://schemas.microsoft.com/office/powerpoint/2010/main" val="3331602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Epsilon </a:t>
            </a:r>
            <a:r>
              <a:rPr lang="en-US" dirty="0" smtClean="0"/>
              <a:t>Decreasing - performance</a:t>
            </a:r>
            <a:endParaRPr lang="en-US" dirty="0"/>
          </a:p>
        </p:txBody>
      </p:sp>
      <p:pic>
        <p:nvPicPr>
          <p:cNvPr id="7" name="Content Placeholder 6" descr="z4EIVXAt5FWAAAAAElFTkSuQmCC.png"/>
          <p:cNvPicPr>
            <a:picLocks noGrp="1" noChangeAspect="1"/>
          </p:cNvPicPr>
          <p:nvPr>
            <p:ph idx="1"/>
          </p:nvPr>
        </p:nvPicPr>
        <p:blipFill>
          <a:blip r:embed="rId2">
            <a:extLst>
              <a:ext uri="{28A0092B-C50C-407E-A947-70E740481C1C}">
                <a14:useLocalDpi xmlns:a14="http://schemas.microsoft.com/office/drawing/2010/main" val="0"/>
              </a:ext>
            </a:extLst>
          </a:blip>
          <a:srcRect l="-15954" r="-15954"/>
          <a:stretch>
            <a:fillRect/>
          </a:stretch>
        </p:blipFill>
        <p:spPr/>
      </p:pic>
    </p:spTree>
    <p:extLst>
      <p:ext uri="{BB962C8B-B14F-4D97-AF65-F5344CB8AC3E}">
        <p14:creationId xmlns:p14="http://schemas.microsoft.com/office/powerpoint/2010/main" val="1936794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Optimism in the face of uncertainty</a:t>
            </a:r>
          </a:p>
          <a:p>
            <a:r>
              <a:rPr lang="en-US" dirty="0" smtClean="0"/>
              <a:t>Always pick the arm with the highest upper confidence bound</a:t>
            </a:r>
          </a:p>
          <a:p>
            <a:r>
              <a:rPr lang="en-US" dirty="0" smtClean="0"/>
              <a:t>Upper confidence for arm </a:t>
            </a:r>
            <a:r>
              <a:rPr lang="en-US" i="1" dirty="0" smtClean="0"/>
              <a:t>i </a:t>
            </a:r>
            <a:r>
              <a:rPr lang="en-US" dirty="0" smtClean="0"/>
              <a:t>: </a:t>
            </a:r>
            <a:r>
              <a:rPr lang="en-US" dirty="0" smtClean="0"/>
              <a:t>c</a:t>
            </a:r>
            <a:r>
              <a:rPr lang="en-US" dirty="0" smtClean="0"/>
              <a:t>*</a:t>
            </a:r>
            <a:r>
              <a:rPr lang="en-US" dirty="0" err="1" smtClean="0"/>
              <a:t>sqrt</a:t>
            </a:r>
            <a:r>
              <a:rPr lang="en-US" dirty="0" smtClean="0"/>
              <a:t>(2log(T</a:t>
            </a:r>
            <a:r>
              <a:rPr lang="en-US" dirty="0" smtClean="0"/>
              <a:t>)/n)</a:t>
            </a:r>
          </a:p>
          <a:p>
            <a:pPr lvl="1"/>
            <a:r>
              <a:rPr lang="en-US" dirty="0"/>
              <a:t>n</a:t>
            </a:r>
            <a:r>
              <a:rPr lang="en-US" dirty="0" smtClean="0"/>
              <a:t> is the number of times </a:t>
            </a:r>
            <a:r>
              <a:rPr lang="en-US" dirty="0"/>
              <a:t>arm </a:t>
            </a:r>
            <a:r>
              <a:rPr lang="en-US" i="1" dirty="0" smtClean="0"/>
              <a:t>i</a:t>
            </a:r>
            <a:r>
              <a:rPr lang="en-US" dirty="0" smtClean="0"/>
              <a:t> was played</a:t>
            </a:r>
          </a:p>
          <a:p>
            <a:pPr lvl="1"/>
            <a:r>
              <a:rPr lang="en-US" dirty="0"/>
              <a:t>T</a:t>
            </a:r>
            <a:r>
              <a:rPr lang="en-US" dirty="0" smtClean="0"/>
              <a:t> is the total number of arms played for all arms </a:t>
            </a:r>
            <a:r>
              <a:rPr lang="en-US" i="1" dirty="0" smtClean="0"/>
              <a:t>I</a:t>
            </a:r>
            <a:r>
              <a:rPr lang="en-US" dirty="0" smtClean="0"/>
              <a:t>, 1 &lt;= </a:t>
            </a:r>
            <a:r>
              <a:rPr lang="en-US" i="1" dirty="0"/>
              <a:t>i</a:t>
            </a:r>
            <a:r>
              <a:rPr lang="en-US" i="1" dirty="0" smtClean="0"/>
              <a:t> &lt;= k</a:t>
            </a:r>
          </a:p>
          <a:p>
            <a:r>
              <a:rPr lang="en-US" dirty="0" smtClean="0"/>
              <a:t>So we pick the arm that maximizes </a:t>
            </a:r>
            <a:r>
              <a:rPr lang="en-US" i="1" dirty="0" smtClean="0"/>
              <a:t>x</a:t>
            </a:r>
            <a:r>
              <a:rPr lang="en-US" dirty="0"/>
              <a:t> </a:t>
            </a:r>
            <a:r>
              <a:rPr lang="en-US" dirty="0" smtClean="0"/>
              <a:t>+ </a:t>
            </a:r>
            <a:r>
              <a:rPr lang="en-US" dirty="0"/>
              <a:t>c</a:t>
            </a:r>
            <a:r>
              <a:rPr lang="en-US" dirty="0" smtClean="0"/>
              <a:t>*</a:t>
            </a:r>
            <a:r>
              <a:rPr lang="en-US" dirty="0" err="1" smtClean="0"/>
              <a:t>sqrt</a:t>
            </a:r>
            <a:r>
              <a:rPr lang="en-US" dirty="0" smtClean="0"/>
              <a:t>(2log(T</a:t>
            </a:r>
            <a:r>
              <a:rPr lang="en-US" dirty="0"/>
              <a:t>)/n</a:t>
            </a:r>
            <a:r>
              <a:rPr lang="en-US" dirty="0" smtClean="0"/>
              <a:t>)</a:t>
            </a:r>
          </a:p>
          <a:p>
            <a:pPr lvl="1"/>
            <a:r>
              <a:rPr lang="en-US" i="1" dirty="0" smtClean="0"/>
              <a:t>x</a:t>
            </a:r>
            <a:r>
              <a:rPr lang="en-US" dirty="0" smtClean="0"/>
              <a:t> is the estimated mean of the arm</a:t>
            </a:r>
          </a:p>
          <a:p>
            <a:r>
              <a:rPr lang="en-US" dirty="0" smtClean="0"/>
              <a:t>Optimist policy</a:t>
            </a:r>
            <a:endParaRPr lang="en-US" dirty="0"/>
          </a:p>
          <a:p>
            <a:endParaRPr lang="en-US" dirty="0"/>
          </a:p>
        </p:txBody>
      </p:sp>
      <p:sp>
        <p:nvSpPr>
          <p:cNvPr id="2" name="Title 1"/>
          <p:cNvSpPr>
            <a:spLocks noGrp="1"/>
          </p:cNvSpPr>
          <p:nvPr>
            <p:ph type="title"/>
          </p:nvPr>
        </p:nvSpPr>
        <p:spPr/>
        <p:txBody>
          <a:bodyPr/>
          <a:lstStyle/>
          <a:p>
            <a:r>
              <a:rPr lang="en-US" dirty="0" smtClean="0"/>
              <a:t>Upper Confidence Bound (UCB)</a:t>
            </a:r>
            <a:endParaRPr lang="en-US" dirty="0"/>
          </a:p>
        </p:txBody>
      </p:sp>
    </p:spTree>
    <p:extLst>
      <p:ext uri="{BB962C8B-B14F-4D97-AF65-F5344CB8AC3E}">
        <p14:creationId xmlns:p14="http://schemas.microsoft.com/office/powerpoint/2010/main" val="1651284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5400" y="1196752"/>
            <a:ext cx="10837204" cy="5328592"/>
          </a:xfrm>
        </p:spPr>
        <p:txBody>
          <a:bodyPr>
            <a:normAutofit fontScale="77500" lnSpcReduction="20000"/>
          </a:bodyPr>
          <a:lstStyle/>
          <a:p>
            <a:r>
              <a:rPr lang="en-US" sz="2700" dirty="0"/>
              <a:t>Marketing:</a:t>
            </a:r>
          </a:p>
          <a:p>
            <a:pPr lvl="1"/>
            <a:r>
              <a:rPr lang="en-US" dirty="0" smtClean="0"/>
              <a:t>How do you choose an email subject line that will maximize open rates?</a:t>
            </a:r>
          </a:p>
          <a:p>
            <a:pPr lvl="1"/>
            <a:r>
              <a:rPr lang="en-US" dirty="0" smtClean="0"/>
              <a:t>How do you determine the best layout for a landing page or email?</a:t>
            </a:r>
          </a:p>
          <a:p>
            <a:pPr lvl="1"/>
            <a:r>
              <a:rPr lang="en-US" dirty="0" smtClean="0"/>
              <a:t>Which button color results in the highest click through rate?</a:t>
            </a:r>
          </a:p>
          <a:p>
            <a:endParaRPr lang="en-US" sz="2700" dirty="0"/>
          </a:p>
          <a:p>
            <a:r>
              <a:rPr lang="en-US" sz="2700" dirty="0" smtClean="0"/>
              <a:t>Clinical Trials: </a:t>
            </a:r>
            <a:endParaRPr lang="en-US" sz="2700" dirty="0"/>
          </a:p>
          <a:p>
            <a:pPr lvl="1"/>
            <a:r>
              <a:rPr lang="en-US" dirty="0" smtClean="0"/>
              <a:t>How do you test two new drugs in the field while minimizing harm to the patient?</a:t>
            </a:r>
          </a:p>
          <a:p>
            <a:pPr marL="0" indent="0">
              <a:buNone/>
            </a:pPr>
            <a:endParaRPr lang="en-US" sz="2700" dirty="0"/>
          </a:p>
          <a:p>
            <a:r>
              <a:rPr lang="en-US" sz="2700" dirty="0"/>
              <a:t>Finance:</a:t>
            </a:r>
          </a:p>
          <a:p>
            <a:pPr lvl="1"/>
            <a:r>
              <a:rPr lang="en-US" dirty="0" smtClean="0"/>
              <a:t>Which markets should you invest in?</a:t>
            </a:r>
            <a:endParaRPr lang="en-US" dirty="0"/>
          </a:p>
          <a:p>
            <a:pPr marL="0" indent="0">
              <a:buNone/>
            </a:pPr>
            <a:endParaRPr lang="en-US" sz="2700" dirty="0"/>
          </a:p>
          <a:p>
            <a:r>
              <a:rPr lang="en-US" sz="2700" dirty="0" smtClean="0"/>
              <a:t>Management: </a:t>
            </a:r>
            <a:endParaRPr lang="en-US" sz="2700" dirty="0"/>
          </a:p>
          <a:p>
            <a:pPr lvl="1"/>
            <a:r>
              <a:rPr lang="en-US" dirty="0" smtClean="0"/>
              <a:t>Which employee should be assigned a task?</a:t>
            </a:r>
          </a:p>
          <a:p>
            <a:pPr lvl="1"/>
            <a:endParaRPr lang="en-US" dirty="0"/>
          </a:p>
          <a:p>
            <a:r>
              <a:rPr lang="en-US" dirty="0" smtClean="0"/>
              <a:t>Internet Advertising:</a:t>
            </a:r>
          </a:p>
          <a:p>
            <a:pPr lvl="1"/>
            <a:r>
              <a:rPr lang="en-US" dirty="0" smtClean="0"/>
              <a:t>Which advertisement should I present to a particular </a:t>
            </a:r>
            <a:r>
              <a:rPr lang="en-US" dirty="0" err="1" smtClean="0"/>
              <a:t>visotor</a:t>
            </a:r>
            <a:r>
              <a:rPr lang="en-US" dirty="0" smtClean="0"/>
              <a:t>?</a:t>
            </a:r>
          </a:p>
          <a:p>
            <a:pPr lvl="1"/>
            <a:endParaRPr lang="en-US" dirty="0"/>
          </a:p>
          <a:p>
            <a:r>
              <a:rPr lang="en-US" dirty="0" smtClean="0"/>
              <a:t>Sports:</a:t>
            </a:r>
          </a:p>
          <a:p>
            <a:pPr lvl="1"/>
            <a:r>
              <a:rPr lang="en-US" dirty="0" smtClean="0"/>
              <a:t>Which player should be a starter?</a:t>
            </a:r>
          </a:p>
          <a:p>
            <a:pPr lvl="1"/>
            <a:endParaRPr lang="en-US" dirty="0"/>
          </a:p>
        </p:txBody>
      </p:sp>
      <p:sp>
        <p:nvSpPr>
          <p:cNvPr id="3" name="Title 2"/>
          <p:cNvSpPr>
            <a:spLocks noGrp="1"/>
          </p:cNvSpPr>
          <p:nvPr>
            <p:ph type="title"/>
          </p:nvPr>
        </p:nvSpPr>
        <p:spPr/>
        <p:txBody>
          <a:bodyPr/>
          <a:lstStyle/>
          <a:p>
            <a:r>
              <a:rPr lang="en-US" dirty="0" smtClean="0"/>
              <a:t>Motivation</a:t>
            </a:r>
            <a:endParaRPr lang="en-US" dirty="0"/>
          </a:p>
        </p:txBody>
      </p:sp>
      <p:sp>
        <p:nvSpPr>
          <p:cNvPr id="4" name="Slide Number Placeholder 2"/>
          <p:cNvSpPr>
            <a:spLocks noGrp="1"/>
          </p:cNvSpPr>
          <p:nvPr>
            <p:ph type="sldNum" sz="quarter" idx="12"/>
          </p:nvPr>
        </p:nvSpPr>
        <p:spPr>
          <a:xfrm>
            <a:off x="9331106" y="6494594"/>
            <a:ext cx="2844800" cy="365125"/>
          </a:xfrm>
        </p:spPr>
        <p:txBody>
          <a:bodyPr/>
          <a:lstStyle/>
          <a:p>
            <a:fld id="{A2644288-DBB5-B146-A4C9-3FE617AA0A71}" type="slidenum">
              <a:rPr lang="en-US" smtClean="0"/>
              <a:pPr/>
              <a:t>4</a:t>
            </a:fld>
            <a:endParaRPr lang="en-US" dirty="0"/>
          </a:p>
        </p:txBody>
      </p:sp>
      <p:sp>
        <p:nvSpPr>
          <p:cNvPr id="8" name="Rounded Rectangle 7"/>
          <p:cNvSpPr/>
          <p:nvPr/>
        </p:nvSpPr>
        <p:spPr>
          <a:xfrm>
            <a:off x="7879903" y="1351801"/>
            <a:ext cx="641864" cy="368673"/>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p:cNvSpPr/>
          <p:nvPr/>
        </p:nvSpPr>
        <p:spPr>
          <a:xfrm>
            <a:off x="7882081" y="1831910"/>
            <a:ext cx="641864" cy="368673"/>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7882081" y="2323474"/>
            <a:ext cx="641864" cy="368673"/>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A00280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9242" y="3044965"/>
            <a:ext cx="916353" cy="791965"/>
          </a:xfrm>
          <a:prstGeom prst="rect">
            <a:avLst/>
          </a:prstGeom>
        </p:spPr>
      </p:pic>
      <p:pic>
        <p:nvPicPr>
          <p:cNvPr id="12" name="Picture 11" descr="AA02127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0962" y="2912107"/>
            <a:ext cx="1546920" cy="862589"/>
          </a:xfrm>
          <a:prstGeom prst="rect">
            <a:avLst/>
          </a:prstGeom>
        </p:spPr>
      </p:pic>
      <p:pic>
        <p:nvPicPr>
          <p:cNvPr id="13" name="Picture 12" descr="AA006219.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5058" y="3258864"/>
            <a:ext cx="680077" cy="1015012"/>
          </a:xfrm>
          <a:prstGeom prst="rect">
            <a:avLst/>
          </a:prstGeom>
        </p:spPr>
      </p:pic>
      <p:pic>
        <p:nvPicPr>
          <p:cNvPr id="14" name="Picture 13" descr="AA00622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7016" y="3249783"/>
            <a:ext cx="682391" cy="1045181"/>
          </a:xfrm>
          <a:prstGeom prst="rect">
            <a:avLst/>
          </a:prstGeom>
        </p:spPr>
      </p:pic>
      <p:pic>
        <p:nvPicPr>
          <p:cNvPr id="15" name="Picture 14" descr="7321018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7650" y="4301186"/>
            <a:ext cx="515379" cy="1095778"/>
          </a:xfrm>
          <a:prstGeom prst="rect">
            <a:avLst/>
          </a:prstGeom>
        </p:spPr>
      </p:pic>
      <p:pic>
        <p:nvPicPr>
          <p:cNvPr id="16" name="Picture 15" descr="56347437.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6568" y="4314839"/>
            <a:ext cx="480316" cy="1095778"/>
          </a:xfrm>
          <a:prstGeom prst="rect">
            <a:avLst/>
          </a:prstGeom>
        </p:spPr>
      </p:pic>
      <p:pic>
        <p:nvPicPr>
          <p:cNvPr id="17" name="Picture 16" descr="rbrs_0019.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36250" y="4328494"/>
            <a:ext cx="971803" cy="1054510"/>
          </a:xfrm>
          <a:prstGeom prst="rect">
            <a:avLst/>
          </a:prstGeom>
        </p:spPr>
      </p:pic>
      <p:pic>
        <p:nvPicPr>
          <p:cNvPr id="5" name="Picture 4" descr="Screen Shot 2015-06-02 at 5.03.27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52028" y="1305543"/>
            <a:ext cx="2628900" cy="1447800"/>
          </a:xfrm>
          <a:prstGeom prst="rect">
            <a:avLst/>
          </a:prstGeom>
        </p:spPr>
      </p:pic>
      <p:pic>
        <p:nvPicPr>
          <p:cNvPr id="6" name="Picture 5" descr="emoji.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8539" y="4960535"/>
            <a:ext cx="3982460" cy="1338931"/>
          </a:xfrm>
          <a:prstGeom prst="rect">
            <a:avLst/>
          </a:prstGeom>
        </p:spPr>
      </p:pic>
    </p:spTree>
    <p:extLst>
      <p:ext uri="{BB962C8B-B14F-4D97-AF65-F5344CB8AC3E}">
        <p14:creationId xmlns:p14="http://schemas.microsoft.com/office/powerpoint/2010/main" val="2837118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Class </a:t>
            </a:r>
            <a:r>
              <a:rPr lang="en-US" dirty="0" smtClean="0">
                <a:solidFill>
                  <a:srgbClr val="FF6600"/>
                </a:solidFill>
                <a:latin typeface="Consolas"/>
                <a:cs typeface="Consolas"/>
              </a:rPr>
              <a:t>UCB</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a:solidFill>
                  <a:srgbClr val="FF6600"/>
                </a:solidFill>
                <a:latin typeface="Consolas"/>
                <a:cs typeface="Consolas"/>
              </a:rPr>
              <a:t>UCB</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a:solidFill>
                  <a:srgbClr val="FF6600"/>
                </a:solidFill>
                <a:latin typeface="Consolas"/>
                <a:cs typeface="Consolas"/>
              </a:rPr>
              <a:t>init(n_arms</a:t>
            </a:r>
            <a:r>
              <a:rPr lang="en-US" dirty="0" smtClean="0">
                <a:solidFill>
                  <a:srgbClr val="FF6600"/>
                </a:solidFill>
                <a:latin typeface="Consolas"/>
                <a:cs typeface="Consolas"/>
              </a:rPr>
              <a:t>, </a:t>
            </a:r>
            <a:r>
              <a:rPr lang="en-US" dirty="0">
                <a:solidFill>
                  <a:srgbClr val="FF6600"/>
                </a:solidFill>
                <a:latin typeface="Consolas"/>
                <a:cs typeface="Consolas"/>
              </a:rPr>
              <a:t>default_count, default_values)</a:t>
            </a:r>
            <a:endParaRPr lang="en-US" dirty="0">
              <a:solidFill>
                <a:schemeClr val="tx1"/>
              </a:solidFill>
              <a:latin typeface="Lato Heavy"/>
              <a:cs typeface="Lato Heavy"/>
            </a:endParaRPr>
          </a:p>
          <a:p>
            <a:pPr lvl="1"/>
            <a:r>
              <a:rPr lang="en-US" dirty="0">
                <a:solidFill>
                  <a:srgbClr val="FF6600"/>
                </a:solidFill>
                <a:latin typeface="Consolas"/>
                <a:cs typeface="Consolas"/>
              </a:rPr>
              <a:t>choose_arm()</a:t>
            </a:r>
          </a:p>
          <a:p>
            <a:pPr lvl="1"/>
            <a:r>
              <a:rPr lang="en-US" dirty="0">
                <a:solidFill>
                  <a:srgbClr val="FF6600"/>
                </a:solidFill>
                <a:latin typeface="Consolas"/>
                <a:cs typeface="Consolas"/>
              </a:rPr>
              <a:t>reset_arm(arm)</a:t>
            </a:r>
          </a:p>
          <a:p>
            <a:pPr lvl="1"/>
            <a:r>
              <a:rPr lang="en-US" dirty="0">
                <a:solidFill>
                  <a:srgbClr val="FF6600"/>
                </a:solidFill>
                <a:latin typeface="Consolas"/>
                <a:cs typeface="Consolas"/>
              </a:rPr>
              <a:t>update(arm, reward)</a:t>
            </a:r>
          </a:p>
          <a:p>
            <a:pPr lvl="1"/>
            <a:r>
              <a:rPr lang="en-US" dirty="0">
                <a:solidFill>
                  <a:srgbClr val="FF6600"/>
                </a:solidFill>
                <a:latin typeface="Consolas"/>
                <a:cs typeface="Consolas"/>
              </a:rPr>
              <a:t>get_arm_data()</a:t>
            </a:r>
          </a:p>
          <a:p>
            <a:r>
              <a:rPr lang="en-US" dirty="0">
                <a:solidFill>
                  <a:schemeClr val="tx1"/>
                </a:solidFill>
                <a:latin typeface="Lato Heavy"/>
                <a:cs typeface="Lato Heavy"/>
              </a:rPr>
              <a:t>The main difference from </a:t>
            </a:r>
            <a:r>
              <a:rPr lang="en-US" dirty="0" smtClean="0">
                <a:solidFill>
                  <a:schemeClr val="tx1"/>
                </a:solidFill>
                <a:latin typeface="Lato Heavy"/>
                <a:cs typeface="Lato Heavy"/>
              </a:rPr>
              <a:t>the previous bandits polices are </a:t>
            </a:r>
            <a:r>
              <a:rPr lang="en-US" dirty="0">
                <a:solidFill>
                  <a:schemeClr val="tx1"/>
                </a:solidFill>
                <a:latin typeface="Lato Heavy"/>
                <a:cs typeface="Lato Heavy"/>
              </a:rPr>
              <a:t>the </a:t>
            </a:r>
            <a:r>
              <a:rPr lang="en-US" dirty="0" err="1" smtClean="0">
                <a:solidFill>
                  <a:srgbClr val="FF6600"/>
                </a:solidFill>
                <a:latin typeface="Consolas"/>
                <a:cs typeface="Consolas"/>
              </a:rPr>
              <a:t>choose_arm</a:t>
            </a:r>
            <a:r>
              <a:rPr lang="en-US" dirty="0" smtClean="0">
                <a:solidFill>
                  <a:srgbClr val="FF6600"/>
                </a:solidFill>
                <a:latin typeface="Consolas"/>
                <a:cs typeface="Consolas"/>
              </a:rPr>
              <a:t>()</a:t>
            </a:r>
            <a:r>
              <a:rPr lang="en-US" dirty="0" smtClean="0">
                <a:solidFill>
                  <a:schemeClr val="tx1"/>
                </a:solidFill>
                <a:latin typeface="Lato Heavy"/>
                <a:cs typeface="Lato Heavy"/>
              </a:rPr>
              <a:t> </a:t>
            </a:r>
            <a:r>
              <a:rPr lang="en-US" dirty="0" smtClean="0">
                <a:solidFill>
                  <a:schemeClr val="tx1"/>
                </a:solidFill>
                <a:latin typeface="Lato Heavy"/>
                <a:cs typeface="Lato Heavy"/>
              </a:rPr>
              <a:t>and </a:t>
            </a:r>
            <a:r>
              <a:rPr lang="en-US" dirty="0" err="1" smtClean="0">
                <a:solidFill>
                  <a:srgbClr val="FF6600"/>
                </a:solidFill>
                <a:latin typeface="Consolas"/>
                <a:cs typeface="Consolas"/>
              </a:rPr>
              <a:t>get_variance</a:t>
            </a:r>
            <a:r>
              <a:rPr lang="en-US" dirty="0" smtClean="0">
                <a:solidFill>
                  <a:schemeClr val="tx1"/>
                </a:solidFill>
                <a:latin typeface="Lato Heavy"/>
                <a:cs typeface="Lato Heavy"/>
              </a:rPr>
              <a:t> </a:t>
            </a:r>
            <a:r>
              <a:rPr lang="en-US" dirty="0" smtClean="0">
                <a:solidFill>
                  <a:schemeClr val="tx1"/>
                </a:solidFill>
                <a:latin typeface="Lato Heavy"/>
                <a:cs typeface="Lato Heavy"/>
              </a:rPr>
              <a:t>method</a:t>
            </a:r>
            <a:endParaRPr lang="en-US" dirty="0">
              <a:solidFill>
                <a:schemeClr val="tx1"/>
              </a:solidFill>
              <a:latin typeface="Lato Heavy"/>
              <a:cs typeface="Lato Heavy"/>
            </a:endParaRP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Upper Confidence Bound (UCB)</a:t>
            </a:r>
            <a:endParaRPr lang="en-US" dirty="0"/>
          </a:p>
        </p:txBody>
      </p:sp>
    </p:spTree>
    <p:extLst>
      <p:ext uri="{BB962C8B-B14F-4D97-AF65-F5344CB8AC3E}">
        <p14:creationId xmlns:p14="http://schemas.microsoft.com/office/powerpoint/2010/main" val="247484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UCB -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3704237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UCB -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12650902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Uses Beta distribution to model beliefs</a:t>
            </a:r>
          </a:p>
          <a:p>
            <a:r>
              <a:rPr lang="en-US" dirty="0" smtClean="0"/>
              <a:t>Always pick the arm with the highest random sample from it’s Beta prior</a:t>
            </a:r>
          </a:p>
          <a:p>
            <a:r>
              <a:rPr lang="en-US" dirty="0" smtClean="0"/>
              <a:t>Observe reward, update prior</a:t>
            </a:r>
          </a:p>
          <a:p>
            <a:r>
              <a:rPr lang="en-US" dirty="0" smtClean="0"/>
              <a:t>Continue</a:t>
            </a:r>
          </a:p>
          <a:p>
            <a:endParaRPr lang="en-US" dirty="0"/>
          </a:p>
        </p:txBody>
      </p:sp>
      <p:sp>
        <p:nvSpPr>
          <p:cNvPr id="2" name="Title 1"/>
          <p:cNvSpPr>
            <a:spLocks noGrp="1"/>
          </p:cNvSpPr>
          <p:nvPr>
            <p:ph type="title"/>
          </p:nvPr>
        </p:nvSpPr>
        <p:spPr/>
        <p:txBody>
          <a:bodyPr/>
          <a:lstStyle/>
          <a:p>
            <a:r>
              <a:rPr lang="en-US" dirty="0" smtClean="0"/>
              <a:t>Bayesian Bandits</a:t>
            </a:r>
            <a:endParaRPr lang="en-US" dirty="0"/>
          </a:p>
        </p:txBody>
      </p:sp>
    </p:spTree>
    <p:extLst>
      <p:ext uri="{BB962C8B-B14F-4D97-AF65-F5344CB8AC3E}">
        <p14:creationId xmlns:p14="http://schemas.microsoft.com/office/powerpoint/2010/main" val="130888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Class </a:t>
            </a:r>
            <a:r>
              <a:rPr lang="en-US" dirty="0" smtClean="0">
                <a:solidFill>
                  <a:srgbClr val="FF6600"/>
                </a:solidFill>
                <a:latin typeface="Consolas"/>
                <a:cs typeface="Consolas"/>
              </a:rPr>
              <a:t>Bayesian</a:t>
            </a:r>
            <a:endParaRPr lang="en-US" dirty="0">
              <a:solidFill>
                <a:srgbClr val="FF6600"/>
              </a:solidFill>
              <a:latin typeface="Consolas"/>
              <a:cs typeface="Consolas"/>
            </a:endParaRPr>
          </a:p>
          <a:p>
            <a:r>
              <a:rPr lang="en-US" dirty="0">
                <a:solidFill>
                  <a:schemeClr val="tx1"/>
                </a:solidFill>
                <a:latin typeface="Lato Heavy"/>
                <a:cs typeface="Lato Heavy"/>
              </a:rPr>
              <a:t>Methods within the </a:t>
            </a:r>
            <a:r>
              <a:rPr lang="en-US" dirty="0">
                <a:solidFill>
                  <a:srgbClr val="FF6600"/>
                </a:solidFill>
                <a:latin typeface="Consolas"/>
                <a:cs typeface="Consolas"/>
              </a:rPr>
              <a:t>Bayesian</a:t>
            </a:r>
            <a:r>
              <a:rPr lang="en-US" dirty="0" smtClean="0">
                <a:solidFill>
                  <a:schemeClr val="tx1"/>
                </a:solidFill>
                <a:latin typeface="Lato Heavy"/>
                <a:cs typeface="Lato Heavy"/>
              </a:rPr>
              <a:t> </a:t>
            </a:r>
            <a:r>
              <a:rPr lang="en-US" dirty="0">
                <a:solidFill>
                  <a:schemeClr val="tx1"/>
                </a:solidFill>
                <a:latin typeface="Lato Heavy"/>
                <a:cs typeface="Lato Heavy"/>
              </a:rPr>
              <a:t>class are</a:t>
            </a:r>
          </a:p>
          <a:p>
            <a:pPr lvl="1"/>
            <a:r>
              <a:rPr lang="en-US" dirty="0">
                <a:solidFill>
                  <a:srgbClr val="FF6600"/>
                </a:solidFill>
                <a:latin typeface="Consolas"/>
                <a:cs typeface="Consolas"/>
              </a:rPr>
              <a:t>init(n_arms</a:t>
            </a:r>
            <a:r>
              <a:rPr lang="en-US" dirty="0" smtClean="0">
                <a:solidFill>
                  <a:srgbClr val="FF6600"/>
                </a:solidFill>
                <a:latin typeface="Consolas"/>
                <a:cs typeface="Consolas"/>
              </a:rPr>
              <a:t>, </a:t>
            </a:r>
            <a:r>
              <a:rPr lang="en-US" dirty="0">
                <a:solidFill>
                  <a:srgbClr val="FF6600"/>
                </a:solidFill>
                <a:latin typeface="Consolas"/>
                <a:cs typeface="Consolas"/>
              </a:rPr>
              <a:t>default_count, default_values)</a:t>
            </a:r>
            <a:endParaRPr lang="en-US" dirty="0">
              <a:solidFill>
                <a:schemeClr val="tx1"/>
              </a:solidFill>
              <a:latin typeface="Lato Heavy"/>
              <a:cs typeface="Lato Heavy"/>
            </a:endParaRPr>
          </a:p>
          <a:p>
            <a:pPr lvl="1"/>
            <a:r>
              <a:rPr lang="en-US" dirty="0">
                <a:solidFill>
                  <a:srgbClr val="FF6600"/>
                </a:solidFill>
                <a:latin typeface="Consolas"/>
                <a:cs typeface="Consolas"/>
              </a:rPr>
              <a:t>choose_arm()</a:t>
            </a:r>
          </a:p>
          <a:p>
            <a:pPr lvl="1"/>
            <a:r>
              <a:rPr lang="en-US" dirty="0">
                <a:solidFill>
                  <a:srgbClr val="FF6600"/>
                </a:solidFill>
                <a:latin typeface="Consolas"/>
                <a:cs typeface="Consolas"/>
              </a:rPr>
              <a:t>reset_arm(arm)</a:t>
            </a:r>
          </a:p>
          <a:p>
            <a:pPr lvl="1"/>
            <a:r>
              <a:rPr lang="en-US" dirty="0">
                <a:solidFill>
                  <a:srgbClr val="FF6600"/>
                </a:solidFill>
                <a:latin typeface="Consolas"/>
                <a:cs typeface="Consolas"/>
              </a:rPr>
              <a:t>update(arm, reward)</a:t>
            </a:r>
          </a:p>
          <a:p>
            <a:pPr lvl="1"/>
            <a:r>
              <a:rPr lang="en-US" dirty="0">
                <a:solidFill>
                  <a:srgbClr val="FF6600"/>
                </a:solidFill>
                <a:latin typeface="Consolas"/>
                <a:cs typeface="Consolas"/>
              </a:rPr>
              <a:t>get_arm_data()</a:t>
            </a:r>
          </a:p>
          <a:p>
            <a:r>
              <a:rPr lang="en-US" dirty="0">
                <a:solidFill>
                  <a:schemeClr val="tx1"/>
                </a:solidFill>
                <a:latin typeface="Lato Heavy"/>
                <a:cs typeface="Lato Heavy"/>
              </a:rPr>
              <a:t>The main difference from </a:t>
            </a:r>
            <a:r>
              <a:rPr lang="en-US" dirty="0" smtClean="0">
                <a:solidFill>
                  <a:schemeClr val="tx1"/>
                </a:solidFill>
                <a:latin typeface="Lato Heavy"/>
                <a:cs typeface="Lato Heavy"/>
              </a:rPr>
              <a:t>the previous bandits polices are </a:t>
            </a:r>
            <a:r>
              <a:rPr lang="en-US" dirty="0">
                <a:solidFill>
                  <a:schemeClr val="tx1"/>
                </a:solidFill>
                <a:latin typeface="Lato Heavy"/>
                <a:cs typeface="Lato Heavy"/>
              </a:rPr>
              <a:t>the </a:t>
            </a:r>
            <a:r>
              <a:rPr lang="en-US" dirty="0">
                <a:solidFill>
                  <a:srgbClr val="FF6600"/>
                </a:solidFill>
                <a:latin typeface="Consolas"/>
                <a:cs typeface="Consolas"/>
              </a:rPr>
              <a:t>choose_arm</a:t>
            </a:r>
            <a:r>
              <a:rPr lang="en-US" dirty="0">
                <a:solidFill>
                  <a:schemeClr val="tx1"/>
                </a:solidFill>
                <a:latin typeface="Lato Heavy"/>
                <a:cs typeface="Lato Heavy"/>
              </a:rPr>
              <a:t> </a:t>
            </a:r>
            <a:r>
              <a:rPr lang="en-US" dirty="0" smtClean="0">
                <a:solidFill>
                  <a:schemeClr val="tx1"/>
                </a:solidFill>
                <a:latin typeface="Lato Heavy"/>
                <a:cs typeface="Lato Heavy"/>
              </a:rPr>
              <a:t>and </a:t>
            </a:r>
            <a:r>
              <a:rPr lang="en-US" dirty="0">
                <a:solidFill>
                  <a:srgbClr val="FF6600"/>
                </a:solidFill>
                <a:latin typeface="Consolas"/>
                <a:cs typeface="Consolas"/>
              </a:rPr>
              <a:t>get_arm_data</a:t>
            </a:r>
            <a:r>
              <a:rPr lang="en-US" dirty="0" smtClean="0">
                <a:solidFill>
                  <a:schemeClr val="tx1"/>
                </a:solidFill>
                <a:latin typeface="Lato Heavy"/>
                <a:cs typeface="Lato Heavy"/>
              </a:rPr>
              <a:t> method</a:t>
            </a:r>
            <a:endParaRPr lang="en-US" dirty="0">
              <a:solidFill>
                <a:schemeClr val="tx1"/>
              </a:solidFill>
              <a:latin typeface="Lato Heavy"/>
              <a:cs typeface="Lato Heavy"/>
            </a:endParaRPr>
          </a:p>
          <a:p>
            <a:endParaRPr lang="en-US" dirty="0">
              <a:solidFill>
                <a:srgbClr val="FF6600"/>
              </a:solidFill>
              <a:latin typeface="Consolas"/>
              <a:cs typeface="Consolas"/>
            </a:endParaRPr>
          </a:p>
        </p:txBody>
      </p:sp>
      <p:sp>
        <p:nvSpPr>
          <p:cNvPr id="2" name="Title 1"/>
          <p:cNvSpPr>
            <a:spLocks noGrp="1"/>
          </p:cNvSpPr>
          <p:nvPr>
            <p:ph type="title"/>
          </p:nvPr>
        </p:nvSpPr>
        <p:spPr/>
        <p:txBody>
          <a:bodyPr/>
          <a:lstStyle/>
          <a:p>
            <a:r>
              <a:rPr lang="en-US" dirty="0" smtClean="0"/>
              <a:t>Bayesian Bandits</a:t>
            </a:r>
            <a:endParaRPr lang="en-US" dirty="0"/>
          </a:p>
        </p:txBody>
      </p:sp>
    </p:spTree>
    <p:extLst>
      <p:ext uri="{BB962C8B-B14F-4D97-AF65-F5344CB8AC3E}">
        <p14:creationId xmlns:p14="http://schemas.microsoft.com/office/powerpoint/2010/main" val="18838613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 </a:t>
            </a:r>
            <a:r>
              <a:rPr lang="en-US" dirty="0" smtClean="0"/>
              <a:t>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1426563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 -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487" y="1412875"/>
            <a:ext cx="8039539" cy="4525963"/>
          </a:xfrm>
        </p:spPr>
      </p:pic>
    </p:spTree>
    <p:extLst>
      <p:ext uri="{BB962C8B-B14F-4D97-AF65-F5344CB8AC3E}">
        <p14:creationId xmlns:p14="http://schemas.microsoft.com/office/powerpoint/2010/main" val="3767110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static data </a:t>
            </a:r>
            <a:endParaRPr lang="en-US" dirty="0"/>
          </a:p>
        </p:txBody>
      </p:sp>
      <p:sp>
        <p:nvSpPr>
          <p:cNvPr id="3" name="Content Placeholder 2"/>
          <p:cNvSpPr>
            <a:spLocks noGrp="1"/>
          </p:cNvSpPr>
          <p:nvPr>
            <p:ph idx="1"/>
          </p:nvPr>
        </p:nvSpPr>
        <p:spPr/>
        <p:txBody>
          <a:bodyPr/>
          <a:lstStyle/>
          <a:p>
            <a:r>
              <a:rPr lang="en-US" dirty="0" err="1" smtClean="0">
                <a:solidFill>
                  <a:srgbClr val="FF6600"/>
                </a:solidFill>
                <a:latin typeface="Consolas"/>
                <a:cs typeface="Consolas"/>
              </a:rPr>
              <a:t>test_static</a:t>
            </a:r>
            <a:r>
              <a:rPr lang="en-US" dirty="0" smtClean="0">
                <a:solidFill>
                  <a:srgbClr val="FF6600"/>
                </a:solidFill>
                <a:latin typeface="Consolas"/>
                <a:cs typeface="Consolas"/>
              </a:rPr>
              <a:t>(k, T, actual, bandit)</a:t>
            </a:r>
          </a:p>
          <a:p>
            <a:pPr lvl="1"/>
            <a:r>
              <a:rPr lang="en-US" dirty="0" smtClean="0">
                <a:solidFill>
                  <a:schemeClr val="tx1"/>
                </a:solidFill>
                <a:latin typeface="Lato Heavy"/>
                <a:cs typeface="Lato Heavy"/>
              </a:rPr>
              <a:t>This function handles most of the bookkeeping for a simulation of a single bandit algorithm</a:t>
            </a:r>
          </a:p>
          <a:p>
            <a:pPr lvl="1"/>
            <a:r>
              <a:rPr lang="en-US" dirty="0" smtClean="0">
                <a:solidFill>
                  <a:schemeClr val="tx1"/>
                </a:solidFill>
                <a:latin typeface="Lato Heavy"/>
                <a:cs typeface="Lato Heavy"/>
              </a:rPr>
              <a:t>Function return </a:t>
            </a:r>
            <a:r>
              <a:rPr lang="en-US" dirty="0" smtClean="0">
                <a:solidFill>
                  <a:srgbClr val="FF6600"/>
                </a:solidFill>
                <a:latin typeface="Consolas"/>
                <a:cs typeface="Consolas"/>
              </a:rPr>
              <a:t>rewards</a:t>
            </a:r>
            <a:r>
              <a:rPr lang="en-US" dirty="0">
                <a:solidFill>
                  <a:srgbClr val="FF6600"/>
                </a:solidFill>
                <a:latin typeface="Consolas"/>
                <a:cs typeface="Consolas"/>
              </a:rPr>
              <a:t>, </a:t>
            </a:r>
            <a:r>
              <a:rPr lang="en-US" dirty="0" err="1">
                <a:solidFill>
                  <a:srgbClr val="FF6600"/>
                </a:solidFill>
                <a:latin typeface="Consolas"/>
                <a:cs typeface="Consolas"/>
              </a:rPr>
              <a:t>arm_data</a:t>
            </a:r>
            <a:r>
              <a:rPr lang="en-US" dirty="0">
                <a:solidFill>
                  <a:srgbClr val="FF6600"/>
                </a:solidFill>
                <a:latin typeface="Consolas"/>
                <a:cs typeface="Consolas"/>
              </a:rPr>
              <a:t>, </a:t>
            </a:r>
            <a:r>
              <a:rPr lang="en-US" dirty="0" smtClean="0">
                <a:solidFill>
                  <a:srgbClr val="FF6600"/>
                </a:solidFill>
                <a:latin typeface="Consolas"/>
                <a:cs typeface="Consolas"/>
              </a:rPr>
              <a:t>regret</a:t>
            </a:r>
          </a:p>
          <a:p>
            <a:r>
              <a:rPr lang="en-US" dirty="0" err="1">
                <a:solidFill>
                  <a:srgbClr val="FF6600"/>
                </a:solidFill>
                <a:latin typeface="Consolas"/>
                <a:cs typeface="Consolas"/>
              </a:rPr>
              <a:t>do_sims</a:t>
            </a:r>
            <a:r>
              <a:rPr lang="en-US" dirty="0">
                <a:solidFill>
                  <a:srgbClr val="FF6600"/>
                </a:solidFill>
                <a:latin typeface="Consolas"/>
                <a:cs typeface="Consolas"/>
              </a:rPr>
              <a:t>(bandits, </a:t>
            </a:r>
            <a:r>
              <a:rPr lang="en-US" dirty="0" err="1" smtClean="0">
                <a:solidFill>
                  <a:srgbClr val="FF6600"/>
                </a:solidFill>
                <a:latin typeface="Consolas"/>
                <a:cs typeface="Consolas"/>
              </a:rPr>
              <a:t>n_sims</a:t>
            </a:r>
            <a:r>
              <a:rPr lang="en-US" dirty="0" smtClean="0">
                <a:solidFill>
                  <a:srgbClr val="FF6600"/>
                </a:solidFill>
                <a:latin typeface="Consolas"/>
                <a:cs typeface="Consolas"/>
              </a:rPr>
              <a:t>, </a:t>
            </a:r>
            <a:r>
              <a:rPr lang="en-US" dirty="0">
                <a:solidFill>
                  <a:srgbClr val="FF6600"/>
                </a:solidFill>
                <a:latin typeface="Consolas"/>
                <a:cs typeface="Consolas"/>
              </a:rPr>
              <a:t>k, T, </a:t>
            </a:r>
            <a:r>
              <a:rPr lang="en-US" dirty="0" err="1" smtClean="0">
                <a:solidFill>
                  <a:srgbClr val="FF6600"/>
                </a:solidFill>
                <a:latin typeface="Consolas"/>
                <a:cs typeface="Consolas"/>
              </a:rPr>
              <a:t>data_gen</a:t>
            </a:r>
            <a:r>
              <a:rPr lang="en-US" dirty="0" smtClean="0">
                <a:solidFill>
                  <a:srgbClr val="FF6600"/>
                </a:solidFill>
                <a:latin typeface="Consolas"/>
                <a:cs typeface="Consolas"/>
              </a:rPr>
              <a:t>, </a:t>
            </a:r>
            <a:r>
              <a:rPr lang="en-US" dirty="0" err="1" smtClean="0">
                <a:solidFill>
                  <a:srgbClr val="FF6600"/>
                </a:solidFill>
                <a:latin typeface="Consolas"/>
                <a:cs typeface="Consolas"/>
              </a:rPr>
              <a:t>params</a:t>
            </a:r>
            <a:r>
              <a:rPr lang="en-US" dirty="0" smtClean="0">
                <a:solidFill>
                  <a:srgbClr val="FF6600"/>
                </a:solidFill>
                <a:latin typeface="Consolas"/>
                <a:cs typeface="Consolas"/>
              </a:rPr>
              <a:t>)</a:t>
            </a:r>
          </a:p>
          <a:p>
            <a:pPr lvl="1"/>
            <a:r>
              <a:rPr lang="en-US" dirty="0">
                <a:solidFill>
                  <a:srgbClr val="FF6600"/>
                </a:solidFill>
                <a:latin typeface="Consolas"/>
                <a:cs typeface="Consolas"/>
              </a:rPr>
              <a:t>bandits</a:t>
            </a:r>
            <a:r>
              <a:rPr lang="en-US" dirty="0" smtClean="0">
                <a:solidFill>
                  <a:schemeClr val="tx1"/>
                </a:solidFill>
                <a:latin typeface="Lato Heavy"/>
                <a:cs typeface="Lato Heavy"/>
              </a:rPr>
              <a:t> is a list of bandit classes</a:t>
            </a:r>
          </a:p>
          <a:p>
            <a:pPr lvl="1"/>
            <a:r>
              <a:rPr lang="en-US" dirty="0" err="1">
                <a:solidFill>
                  <a:srgbClr val="FF6600"/>
                </a:solidFill>
                <a:latin typeface="Consolas"/>
                <a:cs typeface="Consolas"/>
              </a:rPr>
              <a:t>n_sims</a:t>
            </a:r>
            <a:r>
              <a:rPr lang="en-US" dirty="0" smtClean="0">
                <a:solidFill>
                  <a:schemeClr val="tx1"/>
                </a:solidFill>
                <a:latin typeface="Lato Heavy"/>
                <a:cs typeface="Lato Heavy"/>
              </a:rPr>
              <a:t> is the number of simulations</a:t>
            </a:r>
          </a:p>
          <a:p>
            <a:pPr lvl="1"/>
            <a:r>
              <a:rPr lang="en-US" dirty="0">
                <a:solidFill>
                  <a:srgbClr val="FF6600"/>
                </a:solidFill>
                <a:latin typeface="Consolas"/>
                <a:cs typeface="Consolas"/>
              </a:rPr>
              <a:t>k</a:t>
            </a:r>
            <a:r>
              <a:rPr lang="en-US" dirty="0" smtClean="0">
                <a:solidFill>
                  <a:schemeClr val="tx1"/>
                </a:solidFill>
                <a:latin typeface="Lato Heavy"/>
                <a:cs typeface="Lato Heavy"/>
              </a:rPr>
              <a:t> is the number of bandits/arms</a:t>
            </a:r>
          </a:p>
          <a:p>
            <a:pPr lvl="1"/>
            <a:r>
              <a:rPr lang="en-US" dirty="0">
                <a:solidFill>
                  <a:srgbClr val="FF6600"/>
                </a:solidFill>
                <a:latin typeface="Consolas"/>
                <a:cs typeface="Consolas"/>
              </a:rPr>
              <a:t>T</a:t>
            </a:r>
            <a:r>
              <a:rPr lang="en-US" dirty="0" smtClean="0">
                <a:solidFill>
                  <a:schemeClr val="tx1"/>
                </a:solidFill>
                <a:latin typeface="Lato Heavy"/>
                <a:cs typeface="Lato Heavy"/>
              </a:rPr>
              <a:t> is the number of time steps per simulation</a:t>
            </a:r>
          </a:p>
          <a:p>
            <a:pPr lvl="1"/>
            <a:r>
              <a:rPr lang="en-US" dirty="0" err="1">
                <a:solidFill>
                  <a:srgbClr val="FF6600"/>
                </a:solidFill>
                <a:latin typeface="Consolas"/>
                <a:cs typeface="Consolas"/>
              </a:rPr>
              <a:t>data_gen</a:t>
            </a:r>
            <a:r>
              <a:rPr lang="en-US" dirty="0" smtClean="0">
                <a:solidFill>
                  <a:schemeClr val="tx1"/>
                </a:solidFill>
                <a:latin typeface="Lato Heavy"/>
                <a:cs typeface="Lato Heavy"/>
              </a:rPr>
              <a:t> is the data generator functions, e.g., gen_static_uniform</a:t>
            </a:r>
          </a:p>
          <a:p>
            <a:pPr lvl="1"/>
            <a:r>
              <a:rPr lang="en-US" dirty="0" err="1">
                <a:solidFill>
                  <a:srgbClr val="FF6600"/>
                </a:solidFill>
                <a:latin typeface="Consolas"/>
                <a:cs typeface="Consolas"/>
              </a:rPr>
              <a:t>params</a:t>
            </a:r>
            <a:r>
              <a:rPr lang="en-US" dirty="0" smtClean="0">
                <a:solidFill>
                  <a:schemeClr val="tx1"/>
                </a:solidFill>
                <a:latin typeface="Lato Heavy"/>
                <a:cs typeface="Lato Heavy"/>
              </a:rPr>
              <a:t> holds extra values like alpha and beta for the Beta distribution</a:t>
            </a:r>
            <a:endParaRPr lang="en-US" dirty="0">
              <a:solidFill>
                <a:srgbClr val="FF6600"/>
              </a:solidFill>
              <a:latin typeface="Consolas"/>
              <a:cs typeface="Consolas"/>
            </a:endParaRPr>
          </a:p>
        </p:txBody>
      </p:sp>
    </p:spTree>
    <p:extLst>
      <p:ext uri="{BB962C8B-B14F-4D97-AF65-F5344CB8AC3E}">
        <p14:creationId xmlns:p14="http://schemas.microsoft.com/office/powerpoint/2010/main" val="2876156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a:t>
            </a:r>
            <a:r>
              <a:rPr lang="en-US" dirty="0" smtClean="0"/>
              <a:t>results on </a:t>
            </a:r>
            <a:r>
              <a:rPr lang="en-US" dirty="0" smtClean="0"/>
              <a:t>static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4443260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results </a:t>
            </a:r>
            <a:r>
              <a:rPr lang="en-US" dirty="0" smtClean="0"/>
              <a:t>on static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923898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Goal</a:t>
            </a:r>
          </a:p>
          <a:p>
            <a:pPr lvl="1"/>
            <a:r>
              <a:rPr lang="en-US" dirty="0" smtClean="0"/>
              <a:t>Pick the best from a set of options</a:t>
            </a:r>
          </a:p>
          <a:p>
            <a:r>
              <a:rPr lang="en-US" dirty="0" smtClean="0"/>
              <a:t>Given</a:t>
            </a:r>
          </a:p>
          <a:p>
            <a:pPr lvl="1"/>
            <a:r>
              <a:rPr lang="en-US" dirty="0" smtClean="0"/>
              <a:t>Options have different rewards</a:t>
            </a:r>
          </a:p>
          <a:p>
            <a:r>
              <a:rPr lang="en-US" dirty="0" smtClean="0"/>
              <a:t>Problem</a:t>
            </a:r>
          </a:p>
          <a:p>
            <a:pPr lvl="1"/>
            <a:r>
              <a:rPr lang="en-US" dirty="0" smtClean="0"/>
              <a:t>Do not know initially know which option is best</a:t>
            </a:r>
          </a:p>
          <a:p>
            <a:pPr lvl="2"/>
            <a:r>
              <a:rPr lang="en-US" dirty="0" smtClean="0"/>
              <a:t>Cold start</a:t>
            </a:r>
          </a:p>
          <a:p>
            <a:r>
              <a:rPr lang="en-US" dirty="0" smtClean="0"/>
              <a:t>Strategy</a:t>
            </a:r>
          </a:p>
          <a:p>
            <a:pPr lvl="1"/>
            <a:r>
              <a:rPr lang="en-US" dirty="0" smtClean="0"/>
              <a:t>Balance exploration with exploitation</a:t>
            </a:r>
          </a:p>
          <a:p>
            <a:endParaRPr lang="en-US" dirty="0" smtClean="0"/>
          </a:p>
          <a:p>
            <a:r>
              <a:rPr lang="en-US" dirty="0" smtClean="0"/>
              <a:t>Name </a:t>
            </a:r>
            <a:r>
              <a:rPr lang="en-US" smtClean="0"/>
              <a:t>of Strategy: </a:t>
            </a:r>
            <a:r>
              <a:rPr lang="en-US" dirty="0" smtClean="0"/>
              <a:t>Multi-Armed Bandits</a:t>
            </a:r>
          </a:p>
          <a:p>
            <a:endParaRPr lang="en-US" dirty="0" smtClean="0"/>
          </a:p>
          <a:p>
            <a:endParaRPr lang="en-US" dirty="0"/>
          </a:p>
        </p:txBody>
      </p:sp>
      <p:sp>
        <p:nvSpPr>
          <p:cNvPr id="3" name="Title 2"/>
          <p:cNvSpPr>
            <a:spLocks noGrp="1"/>
          </p:cNvSpPr>
          <p:nvPr>
            <p:ph type="title"/>
          </p:nvPr>
        </p:nvSpPr>
        <p:spPr/>
        <p:txBody>
          <a:bodyPr/>
          <a:lstStyle/>
          <a:p>
            <a:r>
              <a:rPr lang="en-US" dirty="0" smtClean="0"/>
              <a:t>Multi-Armed Bandits, In Brief</a:t>
            </a:r>
            <a:endParaRPr lang="en-US" dirty="0"/>
          </a:p>
        </p:txBody>
      </p:sp>
    </p:spTree>
    <p:extLst>
      <p:ext uri="{BB962C8B-B14F-4D97-AF65-F5344CB8AC3E}">
        <p14:creationId xmlns:p14="http://schemas.microsoft.com/office/powerpoint/2010/main" val="10621073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a:t>
            </a:r>
            <a:r>
              <a:rPr lang="en-US" dirty="0" smtClean="0"/>
              <a:t>results on </a:t>
            </a:r>
            <a:r>
              <a:rPr lang="en-US" dirty="0" smtClean="0"/>
              <a:t>static </a:t>
            </a:r>
            <a:r>
              <a:rPr lang="en-US" dirty="0" smtClean="0"/>
              <a:t>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388038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andit results </a:t>
            </a:r>
            <a:r>
              <a:rPr lang="en-US" dirty="0" smtClean="0"/>
              <a:t>on static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263110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Just like static bandits, except</a:t>
            </a:r>
          </a:p>
          <a:p>
            <a:pPr lvl="1"/>
            <a:r>
              <a:rPr lang="en-US" dirty="0" smtClean="0"/>
              <a:t>Arms are born</a:t>
            </a:r>
          </a:p>
          <a:p>
            <a:pPr lvl="1"/>
            <a:r>
              <a:rPr lang="en-US" dirty="0" smtClean="0"/>
              <a:t>Arms die</a:t>
            </a:r>
          </a:p>
          <a:p>
            <a:r>
              <a:rPr lang="en-US" dirty="0" smtClean="0"/>
              <a:t>When an arm dies, it is replaced with a new arm</a:t>
            </a:r>
          </a:p>
          <a:p>
            <a:pPr lvl="1"/>
            <a:r>
              <a:rPr lang="en-US" dirty="0" smtClean="0"/>
              <a:t>must reset the arm</a:t>
            </a:r>
          </a:p>
          <a:p>
            <a:r>
              <a:rPr lang="en-US" dirty="0"/>
              <a:t>O</a:t>
            </a:r>
            <a:r>
              <a:rPr lang="en-US" dirty="0" smtClean="0"/>
              <a:t>ne way to deal with massive data</a:t>
            </a:r>
          </a:p>
          <a:p>
            <a:pPr lvl="1"/>
            <a:r>
              <a:rPr lang="en-US" dirty="0" smtClean="0"/>
              <a:t>Have N = 1,000,000 ads to serve?</a:t>
            </a:r>
          </a:p>
          <a:p>
            <a:pPr lvl="1"/>
            <a:r>
              <a:rPr lang="en-US" dirty="0" smtClean="0"/>
              <a:t>Select k &lt;&lt; N</a:t>
            </a:r>
          </a:p>
          <a:p>
            <a:pPr lvl="1"/>
            <a:r>
              <a:rPr lang="en-US" dirty="0" smtClean="0"/>
              <a:t>Swap in/out ads</a:t>
            </a:r>
          </a:p>
          <a:p>
            <a:pPr lvl="1"/>
            <a:r>
              <a:rPr lang="en-US" dirty="0" smtClean="0"/>
              <a:t>This maintains the k-arm bandit model</a:t>
            </a:r>
          </a:p>
        </p:txBody>
      </p:sp>
      <p:sp>
        <p:nvSpPr>
          <p:cNvPr id="2" name="Title 1"/>
          <p:cNvSpPr>
            <a:spLocks noGrp="1"/>
          </p:cNvSpPr>
          <p:nvPr>
            <p:ph type="title"/>
          </p:nvPr>
        </p:nvSpPr>
        <p:spPr/>
        <p:txBody>
          <a:bodyPr/>
          <a:lstStyle/>
          <a:p>
            <a:r>
              <a:rPr lang="en-US" dirty="0" smtClean="0"/>
              <a:t>Volatile </a:t>
            </a:r>
            <a:r>
              <a:rPr lang="en-US" dirty="0" smtClean="0"/>
              <a:t>Bandits</a:t>
            </a:r>
            <a:endParaRPr lang="en-US" dirty="0"/>
          </a:p>
        </p:txBody>
      </p:sp>
    </p:spTree>
    <p:extLst>
      <p:ext uri="{BB962C8B-B14F-4D97-AF65-F5344CB8AC3E}">
        <p14:creationId xmlns:p14="http://schemas.microsoft.com/office/powerpoint/2010/main" val="21959268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Volatile, uniform, static </a:t>
            </a:r>
            <a:r>
              <a:rPr lang="en-US" dirty="0" smtClean="0"/>
              <a:t>rewards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325" y="1869546"/>
            <a:ext cx="10837863" cy="3612621"/>
          </a:xfrm>
        </p:spPr>
      </p:pic>
    </p:spTree>
    <p:extLst>
      <p:ext uri="{BB962C8B-B14F-4D97-AF65-F5344CB8AC3E}">
        <p14:creationId xmlns:p14="http://schemas.microsoft.com/office/powerpoint/2010/main" val="2069361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 volatile static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415816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 volatile static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3042662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a:t>
            </a:r>
            <a:r>
              <a:rPr lang="en-US" dirty="0"/>
              <a:t>Epsilon – volatile static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720670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a:t>
            </a:r>
            <a:r>
              <a:rPr lang="en-US" dirty="0"/>
              <a:t>Decreasing – volatile static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4136444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 – volatile static</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41439758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 volatile static</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625028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 randomized experiment with 2 variants, A and B</a:t>
            </a:r>
          </a:p>
          <a:p>
            <a:pPr lvl="1"/>
            <a:r>
              <a:rPr lang="en-US" dirty="0" smtClean="0"/>
              <a:t>Extendable to </a:t>
            </a:r>
            <a:r>
              <a:rPr lang="en-US" i="1" dirty="0" smtClean="0"/>
              <a:t>K</a:t>
            </a:r>
            <a:r>
              <a:rPr lang="en-US" dirty="0" smtClean="0"/>
              <a:t> variants: A/B/C/D/… testing</a:t>
            </a:r>
          </a:p>
          <a:p>
            <a:pPr marL="1"/>
            <a:r>
              <a:rPr lang="en-US" dirty="0" smtClean="0"/>
              <a:t>2 </a:t>
            </a:r>
            <a:r>
              <a:rPr lang="en-US" dirty="0"/>
              <a:t>options: 1/2 split for </a:t>
            </a:r>
            <a:r>
              <a:rPr lang="en-US" i="1" dirty="0"/>
              <a:t>t</a:t>
            </a:r>
            <a:r>
              <a:rPr lang="en-US" dirty="0"/>
              <a:t> </a:t>
            </a:r>
            <a:r>
              <a:rPr lang="en-US" dirty="0" smtClean="0"/>
              <a:t>time</a:t>
            </a:r>
          </a:p>
          <a:p>
            <a:pPr lvl="1"/>
            <a:r>
              <a:rPr lang="en-US" dirty="0" smtClean="0"/>
              <a:t>Collect data</a:t>
            </a:r>
          </a:p>
          <a:p>
            <a:pPr lvl="1"/>
            <a:r>
              <a:rPr lang="en-US" dirty="0" smtClean="0"/>
              <a:t>Pick best</a:t>
            </a:r>
          </a:p>
          <a:p>
            <a:pPr marL="1"/>
            <a:r>
              <a:rPr lang="en-US" dirty="0" smtClean="0"/>
              <a:t>4 </a:t>
            </a:r>
            <a:r>
              <a:rPr lang="en-US" dirty="0"/>
              <a:t>options: </a:t>
            </a:r>
            <a:r>
              <a:rPr lang="en-US" dirty="0" smtClean="0"/>
              <a:t>1/4 </a:t>
            </a:r>
            <a:r>
              <a:rPr lang="en-US" dirty="0"/>
              <a:t>split for </a:t>
            </a:r>
            <a:r>
              <a:rPr lang="en-US" i="1" dirty="0"/>
              <a:t>t</a:t>
            </a:r>
            <a:r>
              <a:rPr lang="en-US" dirty="0"/>
              <a:t> </a:t>
            </a:r>
            <a:r>
              <a:rPr lang="en-US" dirty="0" smtClean="0"/>
              <a:t>time</a:t>
            </a:r>
          </a:p>
          <a:p>
            <a:pPr lvl="1"/>
            <a:r>
              <a:rPr lang="en-US" dirty="0"/>
              <a:t>Collect data</a:t>
            </a:r>
          </a:p>
          <a:p>
            <a:pPr lvl="1"/>
            <a:r>
              <a:rPr lang="en-US" dirty="0" smtClean="0"/>
              <a:t>Pick best</a:t>
            </a:r>
          </a:p>
          <a:p>
            <a:r>
              <a:rPr lang="en-US" dirty="0" smtClean="0"/>
              <a:t>K options: 1/k split</a:t>
            </a:r>
          </a:p>
          <a:p>
            <a:pPr lvl="1"/>
            <a:r>
              <a:rPr lang="en-US" dirty="0" smtClean="0"/>
              <a:t>Collect data</a:t>
            </a:r>
          </a:p>
          <a:p>
            <a:pPr lvl="1"/>
            <a:r>
              <a:rPr lang="en-US" dirty="0" smtClean="0"/>
              <a:t>Pick best</a:t>
            </a:r>
          </a:p>
          <a:p>
            <a:endParaRPr lang="en-US" dirty="0" smtClean="0"/>
          </a:p>
          <a:p>
            <a:pPr lvl="1"/>
            <a:endParaRPr lang="en-US" dirty="0"/>
          </a:p>
        </p:txBody>
      </p:sp>
      <p:sp>
        <p:nvSpPr>
          <p:cNvPr id="2" name="Title 1"/>
          <p:cNvSpPr>
            <a:spLocks noGrp="1"/>
          </p:cNvSpPr>
          <p:nvPr>
            <p:ph type="title"/>
          </p:nvPr>
        </p:nvSpPr>
        <p:spPr/>
        <p:txBody>
          <a:bodyPr/>
          <a:lstStyle/>
          <a:p>
            <a:r>
              <a:rPr lang="en-US" dirty="0" smtClean="0"/>
              <a:t>A/B Testing</a:t>
            </a:r>
            <a:endParaRPr lang="en-US" dirty="0"/>
          </a:p>
        </p:txBody>
      </p:sp>
    </p:spTree>
    <p:extLst>
      <p:ext uri="{BB962C8B-B14F-4D97-AF65-F5344CB8AC3E}">
        <p14:creationId xmlns:p14="http://schemas.microsoft.com/office/powerpoint/2010/main" val="6577292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Bayesian2 – volatile static</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69434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volatile data</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2804003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volatile data</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420319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volatile data</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2659463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volatile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41665989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Volatile</a:t>
            </a:r>
            <a:r>
              <a:rPr lang="en-US" dirty="0" smtClean="0"/>
              <a:t>, Restless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25" y="1869546"/>
            <a:ext cx="10837863" cy="3612621"/>
          </a:xfrm>
        </p:spPr>
      </p:pic>
    </p:spTree>
    <p:extLst>
      <p:ext uri="{BB962C8B-B14F-4D97-AF65-F5344CB8AC3E}">
        <p14:creationId xmlns:p14="http://schemas.microsoft.com/office/powerpoint/2010/main" val="27730310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Just like </a:t>
            </a:r>
            <a:r>
              <a:rPr lang="en-US" dirty="0" smtClean="0"/>
              <a:t>volatile </a:t>
            </a:r>
            <a:r>
              <a:rPr lang="en-US" dirty="0" smtClean="0"/>
              <a:t>bandits</a:t>
            </a:r>
            <a:r>
              <a:rPr lang="en-US" dirty="0" smtClean="0"/>
              <a:t>, except</a:t>
            </a:r>
          </a:p>
          <a:p>
            <a:pPr lvl="1"/>
            <a:r>
              <a:rPr lang="en-US" dirty="0" smtClean="0"/>
              <a:t>Expected rewards of arms changes over time</a:t>
            </a:r>
            <a:endParaRPr lang="en-US" dirty="0" smtClean="0"/>
          </a:p>
        </p:txBody>
      </p:sp>
      <p:sp>
        <p:nvSpPr>
          <p:cNvPr id="2" name="Title 1"/>
          <p:cNvSpPr>
            <a:spLocks noGrp="1"/>
          </p:cNvSpPr>
          <p:nvPr>
            <p:ph type="title"/>
          </p:nvPr>
        </p:nvSpPr>
        <p:spPr/>
        <p:txBody>
          <a:bodyPr/>
          <a:lstStyle/>
          <a:p>
            <a:r>
              <a:rPr lang="en-US" dirty="0" smtClean="0"/>
              <a:t>Volatile, Restless Bandits</a:t>
            </a:r>
            <a:endParaRPr lang="en-US" dirty="0"/>
          </a:p>
        </p:txBody>
      </p:sp>
    </p:spTree>
    <p:extLst>
      <p:ext uri="{BB962C8B-B14F-4D97-AF65-F5344CB8AC3E}">
        <p14:creationId xmlns:p14="http://schemas.microsoft.com/office/powerpoint/2010/main" val="13208080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 </a:t>
            </a:r>
            <a:r>
              <a:rPr lang="en-US" dirty="0" smtClean="0"/>
              <a:t>volatile</a:t>
            </a:r>
            <a:r>
              <a:rPr lang="en-US" dirty="0"/>
              <a:t>, </a:t>
            </a:r>
            <a:r>
              <a:rPr lang="en-US" dirty="0" smtClean="0"/>
              <a:t>restless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2097072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 volatile, restless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3197252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a:t>
            </a:r>
            <a:r>
              <a:rPr lang="en-US" dirty="0"/>
              <a:t>Greedy - volatile, restless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816764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We are trying to avoid the waiting time of A/B testing, and instead always pick the best A or B at a given time step</a:t>
            </a:r>
          </a:p>
          <a:p>
            <a:r>
              <a:rPr lang="en-US" dirty="0" smtClean="0"/>
              <a:t>Each arm or option </a:t>
            </a:r>
            <a:r>
              <a:rPr lang="en-US" dirty="0"/>
              <a:t>has some unknown reward </a:t>
            </a:r>
            <a:r>
              <a:rPr lang="en-US" dirty="0" smtClean="0"/>
              <a:t>distribution</a:t>
            </a:r>
          </a:p>
          <a:p>
            <a:r>
              <a:rPr lang="en-US" dirty="0" smtClean="0"/>
              <a:t>We want to obtain the most reward over a period of </a:t>
            </a:r>
            <a:r>
              <a:rPr lang="en-US" i="1" dirty="0" smtClean="0"/>
              <a:t>T</a:t>
            </a:r>
            <a:r>
              <a:rPr lang="en-US" dirty="0" smtClean="0"/>
              <a:t> trials</a:t>
            </a:r>
          </a:p>
          <a:p>
            <a:r>
              <a:rPr lang="en-US" dirty="0" smtClean="0"/>
              <a:t>(Cold start) Problem</a:t>
            </a:r>
          </a:p>
          <a:p>
            <a:pPr lvl="1"/>
            <a:r>
              <a:rPr lang="en-US" dirty="0" smtClean="0"/>
              <a:t>Given no initial data about the reward distributions, how do we pull the arms in order to maximize our total reward?</a:t>
            </a:r>
          </a:p>
          <a:p>
            <a:pPr lvl="1"/>
            <a:r>
              <a:rPr lang="en-US" dirty="0"/>
              <a:t>We want to estimate the reward of each arm </a:t>
            </a:r>
          </a:p>
          <a:p>
            <a:r>
              <a:rPr lang="en-US" dirty="0" smtClean="0"/>
              <a:t>Solution</a:t>
            </a:r>
          </a:p>
          <a:p>
            <a:pPr lvl="1"/>
            <a:r>
              <a:rPr lang="en-US" dirty="0" smtClean="0"/>
              <a:t>Pull arms in a way that maximizes your reward, based on what you currently know</a:t>
            </a:r>
          </a:p>
          <a:p>
            <a:pPr lvl="1"/>
            <a:endParaRPr lang="en-US" dirty="0" smtClean="0"/>
          </a:p>
          <a:p>
            <a:pPr marL="0" indent="0">
              <a:buNone/>
            </a:pPr>
            <a:endParaRPr lang="en-US" dirty="0"/>
          </a:p>
        </p:txBody>
      </p:sp>
      <p:sp>
        <p:nvSpPr>
          <p:cNvPr id="2" name="Title 1"/>
          <p:cNvSpPr>
            <a:spLocks noGrp="1"/>
          </p:cNvSpPr>
          <p:nvPr>
            <p:ph type="title"/>
          </p:nvPr>
        </p:nvSpPr>
        <p:spPr/>
        <p:txBody>
          <a:bodyPr/>
          <a:lstStyle/>
          <a:p>
            <a:r>
              <a:rPr lang="en-US" dirty="0" smtClean="0"/>
              <a:t>What are we trying to do?</a:t>
            </a:r>
            <a:endParaRPr lang="en-US" dirty="0"/>
          </a:p>
        </p:txBody>
      </p:sp>
    </p:spTree>
    <p:extLst>
      <p:ext uri="{BB962C8B-B14F-4D97-AF65-F5344CB8AC3E}">
        <p14:creationId xmlns:p14="http://schemas.microsoft.com/office/powerpoint/2010/main" val="306900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a:t>
            </a:r>
            <a:r>
              <a:rPr lang="en-US" dirty="0"/>
              <a:t>Decreasing - volatile, restless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768554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 - volatile, restless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377774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 volatile, restless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6707674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Bayesian2 - volatile, restless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37411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518315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605691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64046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Restless, </a:t>
            </a:r>
            <a:r>
              <a:rPr lang="en-US" dirty="0"/>
              <a:t>V</a:t>
            </a:r>
            <a:r>
              <a:rPr lang="en-US" dirty="0" smtClean="0"/>
              <a:t>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782518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Same function used to generate </a:t>
            </a:r>
            <a:r>
              <a:rPr lang="en-US" dirty="0" smtClean="0"/>
              <a:t>restless volatile</a:t>
            </a:r>
          </a:p>
          <a:p>
            <a:r>
              <a:rPr lang="en-US" dirty="0" smtClean="0"/>
              <a:t>Just change the </a:t>
            </a:r>
            <a:r>
              <a:rPr lang="en-US" i="1" dirty="0" smtClean="0"/>
              <a:t>p</a:t>
            </a:r>
            <a:r>
              <a:rPr lang="en-US" dirty="0" smtClean="0"/>
              <a:t> parameter in the call </a:t>
            </a:r>
            <a:r>
              <a:rPr lang="en-US" dirty="0" smtClean="0"/>
              <a:t>to </a:t>
            </a:r>
            <a:r>
              <a:rPr lang="en-US" dirty="0" err="1" smtClean="0">
                <a:solidFill>
                  <a:srgbClr val="FF6600"/>
                </a:solidFill>
                <a:latin typeface="Consolas"/>
                <a:cs typeface="Consolas"/>
              </a:rPr>
              <a:t>gen_volatile_restless_data</a:t>
            </a:r>
            <a:r>
              <a:rPr lang="en-US" dirty="0" smtClean="0">
                <a:solidFill>
                  <a:srgbClr val="FF6600"/>
                </a:solidFill>
                <a:latin typeface="Consolas"/>
                <a:cs typeface="Consolas"/>
              </a:rPr>
              <a:t>()</a:t>
            </a:r>
          </a:p>
          <a:p>
            <a:r>
              <a:rPr lang="en-US" dirty="0" smtClean="0">
                <a:latin typeface="Calibri"/>
                <a:cs typeface="Calibri"/>
              </a:rPr>
              <a:t>This </a:t>
            </a:r>
            <a:r>
              <a:rPr lang="en-US" dirty="0" smtClean="0">
                <a:latin typeface="Calibri"/>
                <a:cs typeface="Calibri"/>
              </a:rPr>
              <a:t>will change the probability of arm death to zero</a:t>
            </a:r>
            <a:endParaRPr lang="en-US" dirty="0">
              <a:latin typeface="Calibri"/>
              <a:cs typeface="Calibri"/>
            </a:endParaRPr>
          </a:p>
        </p:txBody>
      </p:sp>
      <p:sp>
        <p:nvSpPr>
          <p:cNvPr id="2" name="Title 1"/>
          <p:cNvSpPr>
            <a:spLocks noGrp="1"/>
          </p:cNvSpPr>
          <p:nvPr>
            <p:ph type="title"/>
          </p:nvPr>
        </p:nvSpPr>
        <p:spPr/>
        <p:txBody>
          <a:bodyPr/>
          <a:lstStyle/>
          <a:p>
            <a:r>
              <a:rPr lang="en-US" dirty="0" smtClean="0"/>
              <a:t>Restless, Non-volatile</a:t>
            </a:r>
            <a:endParaRPr lang="en-US" dirty="0"/>
          </a:p>
        </p:txBody>
      </p:sp>
    </p:spTree>
    <p:extLst>
      <p:ext uri="{BB962C8B-B14F-4D97-AF65-F5344CB8AC3E}">
        <p14:creationId xmlns:p14="http://schemas.microsoft.com/office/powerpoint/2010/main" val="41394293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Restless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25" y="1869546"/>
            <a:ext cx="10837863" cy="3612621"/>
          </a:xfrm>
        </p:spPr>
      </p:pic>
    </p:spTree>
    <p:extLst>
      <p:ext uri="{BB962C8B-B14F-4D97-AF65-F5344CB8AC3E}">
        <p14:creationId xmlns:p14="http://schemas.microsoft.com/office/powerpoint/2010/main" val="2597895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5032375"/>
          </a:xfrm>
        </p:spPr>
        <p:txBody>
          <a:bodyPr>
            <a:normAutofit/>
          </a:bodyPr>
          <a:lstStyle/>
          <a:p>
            <a:r>
              <a:rPr lang="en-US" dirty="0" smtClean="0"/>
              <a:t>A randomized, </a:t>
            </a:r>
            <a:r>
              <a:rPr lang="en-US" i="1" dirty="0" smtClean="0"/>
              <a:t>continuous</a:t>
            </a:r>
            <a:r>
              <a:rPr lang="en-US" dirty="0" smtClean="0"/>
              <a:t> experiment with </a:t>
            </a:r>
            <a:r>
              <a:rPr lang="en-US" i="1" dirty="0"/>
              <a:t>K</a:t>
            </a:r>
            <a:r>
              <a:rPr lang="en-US" dirty="0" smtClean="0"/>
              <a:t> variants/arms</a:t>
            </a:r>
          </a:p>
          <a:p>
            <a:r>
              <a:rPr lang="en-US" dirty="0" smtClean="0"/>
              <a:t>Balances exploitation with exploration</a:t>
            </a:r>
          </a:p>
          <a:p>
            <a:r>
              <a:rPr lang="en-US" dirty="0"/>
              <a:t>K</a:t>
            </a:r>
            <a:r>
              <a:rPr lang="en-US" dirty="0" smtClean="0"/>
              <a:t> options/arms</a:t>
            </a:r>
          </a:p>
          <a:p>
            <a:r>
              <a:rPr lang="en-US" dirty="0" smtClean="0"/>
              <a:t>One bandit algorithm:</a:t>
            </a:r>
          </a:p>
          <a:p>
            <a:pPr marL="461963" lvl="3" indent="-230982"/>
            <a:r>
              <a:rPr lang="en-US" sz="2100" dirty="0"/>
              <a:t>Explore the solution </a:t>
            </a:r>
            <a:r>
              <a:rPr lang="en-US" sz="2100" dirty="0" smtClean="0"/>
              <a:t>space </a:t>
            </a:r>
            <a:r>
              <a:rPr lang="en-US" sz="2100" i="1" dirty="0" smtClean="0"/>
              <a:t>p </a:t>
            </a:r>
            <a:r>
              <a:rPr lang="en-US" sz="2100" dirty="0" smtClean="0"/>
              <a:t>% of the time</a:t>
            </a:r>
            <a:endParaRPr lang="en-US" dirty="0" smtClean="0"/>
          </a:p>
          <a:p>
            <a:pPr lvl="1"/>
            <a:r>
              <a:rPr lang="en-US" dirty="0" smtClean="0"/>
              <a:t>Exploit the best option (1-</a:t>
            </a:r>
            <a:r>
              <a:rPr lang="en-US" i="1" dirty="0" smtClean="0"/>
              <a:t>p</a:t>
            </a:r>
            <a:r>
              <a:rPr lang="en-US" dirty="0" smtClean="0"/>
              <a:t>) % of the time</a:t>
            </a:r>
          </a:p>
          <a:p>
            <a:r>
              <a:rPr lang="en-US" dirty="0" smtClean="0"/>
              <a:t>Measurement of goodness: regret</a:t>
            </a:r>
          </a:p>
          <a:p>
            <a:pPr lvl="1"/>
            <a:r>
              <a:rPr lang="en-US" dirty="0" smtClean="0"/>
              <a:t>The difference between the best total reward and the total rewards of the arms you played</a:t>
            </a:r>
          </a:p>
          <a:p>
            <a:r>
              <a:rPr lang="en-US" dirty="0" smtClean="0"/>
              <a:t>Allows you to make </a:t>
            </a:r>
            <a:r>
              <a:rPr lang="en-US" i="1" dirty="0" smtClean="0"/>
              <a:t>online</a:t>
            </a:r>
            <a:r>
              <a:rPr lang="en-US" dirty="0" smtClean="0"/>
              <a:t> decisions based on incomplete data that maximize your reward</a:t>
            </a:r>
            <a:endParaRPr lang="en-US" dirty="0"/>
          </a:p>
          <a:p>
            <a:pPr marL="0" indent="0">
              <a:buNone/>
            </a:pPr>
            <a:endParaRPr lang="en-US" dirty="0" smtClean="0"/>
          </a:p>
        </p:txBody>
      </p:sp>
      <p:sp>
        <p:nvSpPr>
          <p:cNvPr id="2" name="Title 1"/>
          <p:cNvSpPr>
            <a:spLocks noGrp="1"/>
          </p:cNvSpPr>
          <p:nvPr>
            <p:ph type="title"/>
          </p:nvPr>
        </p:nvSpPr>
        <p:spPr/>
        <p:txBody>
          <a:bodyPr/>
          <a:lstStyle/>
          <a:p>
            <a:r>
              <a:rPr lang="en-US" dirty="0" smtClean="0"/>
              <a:t>The Multi-Armed Bandit</a:t>
            </a:r>
            <a:endParaRPr lang="en-US" dirty="0"/>
          </a:p>
        </p:txBody>
      </p:sp>
    </p:spTree>
    <p:extLst>
      <p:ext uri="{BB962C8B-B14F-4D97-AF65-F5344CB8AC3E}">
        <p14:creationId xmlns:p14="http://schemas.microsoft.com/office/powerpoint/2010/main" val="36157787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on </a:t>
            </a:r>
            <a:r>
              <a:rPr lang="en-US" dirty="0" smtClean="0"/>
              <a:t>Restless, non-volatile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2217103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on </a:t>
            </a:r>
            <a:r>
              <a:rPr lang="en-US" dirty="0"/>
              <a:t>Restless, non-volatile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255563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Greedy on </a:t>
            </a:r>
            <a:r>
              <a:rPr lang="en-US" dirty="0"/>
              <a:t>Restless, non-volatile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16305574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 Decreasing on </a:t>
            </a:r>
            <a:r>
              <a:rPr lang="en-US" dirty="0"/>
              <a:t>Restless , non-volatile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39424761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UCB on </a:t>
            </a:r>
            <a:r>
              <a:rPr lang="en-US" dirty="0"/>
              <a:t>Restless , non-volatile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19116030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on </a:t>
            </a:r>
            <a:r>
              <a:rPr lang="en-US" dirty="0"/>
              <a:t>Restless , non-volatile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17471288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Bayesian2 </a:t>
            </a:r>
            <a:r>
              <a:rPr lang="en-US" dirty="0" smtClean="0"/>
              <a:t>on </a:t>
            </a:r>
            <a:r>
              <a:rPr lang="en-US" dirty="0"/>
              <a:t>Restless , non-volatile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293" y="1412875"/>
            <a:ext cx="9051926" cy="4525963"/>
          </a:xfrm>
        </p:spPr>
      </p:pic>
    </p:spTree>
    <p:extLst>
      <p:ext uri="{BB962C8B-B14F-4D97-AF65-F5344CB8AC3E}">
        <p14:creationId xmlns:p14="http://schemas.microsoft.com/office/powerpoint/2010/main" val="7303630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 on </a:t>
            </a:r>
            <a:r>
              <a:rPr lang="en-US" dirty="0"/>
              <a:t>r</a:t>
            </a:r>
            <a:r>
              <a:rPr lang="en-US" dirty="0" smtClean="0"/>
              <a:t>estless, </a:t>
            </a:r>
            <a:r>
              <a:rPr lang="en-US" dirty="0"/>
              <a:t>n</a:t>
            </a:r>
            <a:r>
              <a:rPr lang="en-US" dirty="0" smtClean="0"/>
              <a:t>on-volatile </a:t>
            </a:r>
            <a:r>
              <a:rPr lang="en-US" dirty="0"/>
              <a:t>d</a:t>
            </a:r>
            <a:r>
              <a:rPr lang="en-US" dirty="0" smtClean="0"/>
              <a:t>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35216529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restless, non-volatile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19134550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restless, non-volatile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813761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bandit algorithms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Greedy</a:t>
            </a:r>
          </a:p>
          <a:p>
            <a:pPr lvl="1"/>
            <a:r>
              <a:rPr lang="en-US" dirty="0" smtClean="0"/>
              <a:t>Always choose the best performing option</a:t>
            </a:r>
          </a:p>
          <a:p>
            <a:r>
              <a:rPr lang="en-US" dirty="0" smtClean="0"/>
              <a:t>Epsilon Greedy</a:t>
            </a:r>
          </a:p>
          <a:p>
            <a:pPr marL="461963" lvl="3" indent="-230982"/>
            <a:r>
              <a:rPr lang="en-US" sz="2100" dirty="0"/>
              <a:t>Explore the solution space </a:t>
            </a:r>
            <a:r>
              <a:rPr lang="en-US" sz="2100" i="1" dirty="0"/>
              <a:t>p </a:t>
            </a:r>
            <a:r>
              <a:rPr lang="en-US" sz="2100" dirty="0"/>
              <a:t>% of the time</a:t>
            </a:r>
            <a:endParaRPr lang="en-US" dirty="0"/>
          </a:p>
          <a:p>
            <a:pPr lvl="1"/>
            <a:r>
              <a:rPr lang="en-US" dirty="0"/>
              <a:t>Exploit the best option (</a:t>
            </a:r>
            <a:r>
              <a:rPr lang="en-US" dirty="0" smtClean="0"/>
              <a:t>1-</a:t>
            </a:r>
            <a:r>
              <a:rPr lang="en-US" i="1" dirty="0"/>
              <a:t>p</a:t>
            </a:r>
            <a:r>
              <a:rPr lang="en-US" dirty="0"/>
              <a:t>) % of the time</a:t>
            </a:r>
            <a:endParaRPr lang="en-US" dirty="0" smtClean="0"/>
          </a:p>
          <a:p>
            <a:r>
              <a:rPr lang="en-US" dirty="0" smtClean="0"/>
              <a:t>Epsilon Decreasing</a:t>
            </a:r>
          </a:p>
          <a:p>
            <a:pPr lvl="1"/>
            <a:r>
              <a:rPr lang="en-US" dirty="0" smtClean="0"/>
              <a:t>Same as above, but </a:t>
            </a:r>
            <a:r>
              <a:rPr lang="en-US" i="1" dirty="0" smtClean="0"/>
              <a:t>p</a:t>
            </a:r>
            <a:r>
              <a:rPr lang="en-US" dirty="0" smtClean="0"/>
              <a:t> decreases with time</a:t>
            </a:r>
          </a:p>
          <a:p>
            <a:r>
              <a:rPr lang="en-US" dirty="0" smtClean="0"/>
              <a:t>Upper Confidence Bound (UCB)</a:t>
            </a:r>
          </a:p>
          <a:p>
            <a:pPr lvl="1"/>
            <a:r>
              <a:rPr lang="en-US" dirty="0" smtClean="0"/>
              <a:t>Take the option with the highest upper confidence interval</a:t>
            </a:r>
          </a:p>
          <a:p>
            <a:pPr lvl="1"/>
            <a:r>
              <a:rPr lang="en-US" dirty="0" smtClean="0"/>
              <a:t>This is called an </a:t>
            </a:r>
            <a:r>
              <a:rPr lang="en-US" i="1" dirty="0" smtClean="0"/>
              <a:t>optimistic policy</a:t>
            </a:r>
          </a:p>
          <a:p>
            <a:r>
              <a:rPr lang="en-US" dirty="0" smtClean="0"/>
              <a:t>Bayesian Bandits</a:t>
            </a:r>
          </a:p>
          <a:p>
            <a:pPr lvl="1"/>
            <a:r>
              <a:rPr lang="en-US" dirty="0" smtClean="0"/>
              <a:t>a.k.a. Thompson sampling</a:t>
            </a:r>
          </a:p>
          <a:p>
            <a:pPr lvl="1"/>
            <a:r>
              <a:rPr lang="en-US" dirty="0" smtClean="0"/>
              <a:t>Sample </a:t>
            </a:r>
            <a:r>
              <a:rPr lang="en-US" i="1" dirty="0" smtClean="0"/>
              <a:t>K</a:t>
            </a:r>
            <a:r>
              <a:rPr lang="en-US" dirty="0" smtClean="0"/>
              <a:t> beta distributions, take index of highest sample</a:t>
            </a:r>
            <a:endParaRPr lang="en-US" dirty="0"/>
          </a:p>
        </p:txBody>
      </p:sp>
    </p:spTree>
    <p:extLst>
      <p:ext uri="{BB962C8B-B14F-4D97-AF65-F5344CB8AC3E}">
        <p14:creationId xmlns:p14="http://schemas.microsoft.com/office/powerpoint/2010/main" val="20000784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on restless, non-volatile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166" y="1412875"/>
            <a:ext cx="8486180" cy="4525963"/>
          </a:xfrm>
        </p:spPr>
      </p:pic>
    </p:spTree>
    <p:extLst>
      <p:ext uri="{BB962C8B-B14F-4D97-AF65-F5344CB8AC3E}">
        <p14:creationId xmlns:p14="http://schemas.microsoft.com/office/powerpoint/2010/main" val="28137619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and Variations</a:t>
            </a:r>
            <a:endParaRPr lang="en-US" dirty="0"/>
          </a:p>
        </p:txBody>
      </p:sp>
      <p:sp>
        <p:nvSpPr>
          <p:cNvPr id="3" name="Content Placeholder 2"/>
          <p:cNvSpPr>
            <a:spLocks noGrp="1"/>
          </p:cNvSpPr>
          <p:nvPr>
            <p:ph idx="1"/>
          </p:nvPr>
        </p:nvSpPr>
        <p:spPr/>
        <p:txBody>
          <a:bodyPr/>
          <a:lstStyle/>
          <a:p>
            <a:r>
              <a:rPr lang="en-US" dirty="0" smtClean="0"/>
              <a:t>For Bayesian bandits</a:t>
            </a:r>
          </a:p>
          <a:p>
            <a:pPr lvl="1"/>
            <a:r>
              <a:rPr lang="en-US" dirty="0" smtClean="0"/>
              <a:t>Keep alpha + beta &lt; c</a:t>
            </a:r>
          </a:p>
          <a:p>
            <a:pPr lvl="1"/>
            <a:r>
              <a:rPr lang="en-US" dirty="0" smtClean="0"/>
              <a:t>This ensures change is possible without </a:t>
            </a:r>
            <a:r>
              <a:rPr lang="en-US" dirty="0" smtClean="0"/>
              <a:t>restarts</a:t>
            </a:r>
          </a:p>
          <a:p>
            <a:pPr lvl="1"/>
            <a:r>
              <a:rPr lang="en-US" dirty="0" smtClean="0"/>
              <a:t>Cannot go down a path from which it is difficult to return</a:t>
            </a:r>
          </a:p>
          <a:p>
            <a:pPr lvl="1"/>
            <a:r>
              <a:rPr lang="en-US" dirty="0" smtClean="0"/>
              <a:t>How to determine c?</a:t>
            </a:r>
            <a:endParaRPr lang="en-US" dirty="0" smtClean="0"/>
          </a:p>
          <a:p>
            <a:r>
              <a:rPr lang="en-US" dirty="0" smtClean="0"/>
              <a:t>Other heuristics</a:t>
            </a:r>
          </a:p>
          <a:p>
            <a:pPr lvl="1"/>
            <a:r>
              <a:rPr lang="en-US" dirty="0" smtClean="0"/>
              <a:t>Sliding windows</a:t>
            </a:r>
          </a:p>
          <a:p>
            <a:pPr lvl="2"/>
            <a:r>
              <a:rPr lang="en-US" dirty="0" smtClean="0"/>
              <a:t>Added space requirements</a:t>
            </a:r>
          </a:p>
          <a:p>
            <a:r>
              <a:rPr lang="en-US" dirty="0" smtClean="0"/>
              <a:t>Set default values optimistically</a:t>
            </a:r>
          </a:p>
          <a:p>
            <a:pPr lvl="1"/>
            <a:r>
              <a:rPr lang="en-US" dirty="0"/>
              <a:t>Max of </a:t>
            </a:r>
            <a:r>
              <a:rPr lang="en-US" dirty="0" smtClean="0"/>
              <a:t>possible expected values, e.g., 1.0</a:t>
            </a:r>
          </a:p>
          <a:p>
            <a:pPr lvl="1"/>
            <a:r>
              <a:rPr lang="en-US" dirty="0" smtClean="0"/>
              <a:t>Max of current expected values, e.g., 0.745</a:t>
            </a:r>
            <a:endParaRPr lang="en-US" dirty="0"/>
          </a:p>
        </p:txBody>
      </p:sp>
    </p:spTree>
    <p:extLst>
      <p:ext uri="{BB962C8B-B14F-4D97-AF65-F5344CB8AC3E}">
        <p14:creationId xmlns:p14="http://schemas.microsoft.com/office/powerpoint/2010/main" val="1505518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Application</a:t>
            </a:r>
            <a:endParaRPr lang="en-US" dirty="0"/>
          </a:p>
        </p:txBody>
      </p:sp>
      <p:sp>
        <p:nvSpPr>
          <p:cNvPr id="3" name="Content Placeholder 2"/>
          <p:cNvSpPr>
            <a:spLocks noGrp="1"/>
          </p:cNvSpPr>
          <p:nvPr>
            <p:ph idx="1"/>
          </p:nvPr>
        </p:nvSpPr>
        <p:spPr/>
        <p:txBody>
          <a:bodyPr>
            <a:normAutofit lnSpcReduction="10000"/>
          </a:bodyPr>
          <a:lstStyle/>
          <a:p>
            <a:r>
              <a:rPr lang="en-US" dirty="0" smtClean="0"/>
              <a:t>K-Nearest Neighbors </a:t>
            </a:r>
          </a:p>
          <a:p>
            <a:pPr lvl="1"/>
            <a:r>
              <a:rPr lang="en-US" dirty="0" smtClean="0"/>
              <a:t>Arms = [1, 2</a:t>
            </a:r>
            <a:r>
              <a:rPr lang="en-US" dirty="0" smtClean="0"/>
              <a:t>, …, </a:t>
            </a:r>
            <a:r>
              <a:rPr lang="en-US" i="1" dirty="0" smtClean="0"/>
              <a:t>k</a:t>
            </a:r>
            <a:r>
              <a:rPr lang="en-US" dirty="0" smtClean="0"/>
              <a:t>, </a:t>
            </a:r>
            <a:r>
              <a:rPr lang="en-US" i="1" dirty="0" smtClean="0"/>
              <a:t>k</a:t>
            </a:r>
            <a:r>
              <a:rPr lang="en-US" dirty="0" smtClean="0"/>
              <a:t>+1, </a:t>
            </a:r>
            <a:r>
              <a:rPr lang="en-US" dirty="0" smtClean="0"/>
              <a:t>…, </a:t>
            </a:r>
            <a:r>
              <a:rPr lang="en-US" i="1" dirty="0" smtClean="0"/>
              <a:t>n</a:t>
            </a:r>
            <a:r>
              <a:rPr lang="en-US" dirty="0" smtClean="0"/>
              <a:t>]</a:t>
            </a:r>
          </a:p>
          <a:p>
            <a:pPr lvl="1"/>
            <a:r>
              <a:rPr lang="en-US" dirty="0" smtClean="0"/>
              <a:t>Use bandit to determine the optimal </a:t>
            </a:r>
            <a:r>
              <a:rPr lang="en-US" i="1" dirty="0" smtClean="0"/>
              <a:t>k</a:t>
            </a:r>
          </a:p>
          <a:p>
            <a:r>
              <a:rPr lang="en-US" dirty="0" smtClean="0"/>
              <a:t>Multi-level multi-armed bandit (MLMAB) for Ensembles</a:t>
            </a:r>
          </a:p>
          <a:p>
            <a:pPr lvl="1"/>
            <a:r>
              <a:rPr lang="en-US" dirty="0" smtClean="0"/>
              <a:t>Given: </a:t>
            </a:r>
            <a:r>
              <a:rPr lang="en-US" i="1" dirty="0" smtClean="0"/>
              <a:t>n</a:t>
            </a:r>
            <a:r>
              <a:rPr lang="en-US" dirty="0" smtClean="0"/>
              <a:t> classifiers</a:t>
            </a:r>
          </a:p>
          <a:p>
            <a:pPr lvl="1"/>
            <a:r>
              <a:rPr lang="en-US" dirty="0" smtClean="0"/>
              <a:t>Two stages:</a:t>
            </a:r>
          </a:p>
          <a:p>
            <a:pPr lvl="2"/>
            <a:r>
              <a:rPr lang="en-US" dirty="0" smtClean="0"/>
              <a:t>Determine the optimal number </a:t>
            </a:r>
            <a:r>
              <a:rPr lang="en-US" i="1" dirty="0" smtClean="0"/>
              <a:t>k</a:t>
            </a:r>
            <a:r>
              <a:rPr lang="en-US" dirty="0" smtClean="0"/>
              <a:t> of classifiers to use</a:t>
            </a:r>
          </a:p>
          <a:p>
            <a:pPr lvl="2"/>
            <a:r>
              <a:rPr lang="en-US" dirty="0" smtClean="0"/>
              <a:t>Select which </a:t>
            </a:r>
            <a:r>
              <a:rPr lang="en-US" i="1" dirty="0" smtClean="0"/>
              <a:t>k</a:t>
            </a:r>
            <a:r>
              <a:rPr lang="en-US" dirty="0" smtClean="0"/>
              <a:t> from the </a:t>
            </a:r>
            <a:r>
              <a:rPr lang="en-US" i="1" dirty="0" smtClean="0"/>
              <a:t>n</a:t>
            </a:r>
            <a:r>
              <a:rPr lang="en-US" dirty="0" smtClean="0"/>
              <a:t> to use</a:t>
            </a:r>
          </a:p>
          <a:p>
            <a:pPr lvl="1"/>
            <a:r>
              <a:rPr lang="en-US" dirty="0" smtClean="0"/>
              <a:t>Could help with seasonality</a:t>
            </a:r>
          </a:p>
          <a:p>
            <a:r>
              <a:rPr lang="en-US" dirty="0" smtClean="0"/>
              <a:t>Recommender Systems</a:t>
            </a:r>
          </a:p>
          <a:p>
            <a:pPr lvl="1"/>
            <a:r>
              <a:rPr lang="en-US" dirty="0" smtClean="0"/>
              <a:t>Thompson sampling (Bayesian bandits) to select the top </a:t>
            </a:r>
            <a:r>
              <a:rPr lang="en-US" i="1" dirty="0" smtClean="0"/>
              <a:t>k</a:t>
            </a:r>
            <a:r>
              <a:rPr lang="en-US" dirty="0" smtClean="0"/>
              <a:t> things to present to a user</a:t>
            </a:r>
          </a:p>
          <a:p>
            <a:pPr lvl="2"/>
            <a:r>
              <a:rPr lang="en-US" dirty="0" err="1"/>
              <a:t>r</a:t>
            </a:r>
            <a:r>
              <a:rPr lang="en-US" dirty="0" err="1" smtClean="0"/>
              <a:t>.v</a:t>
            </a:r>
            <a:r>
              <a:rPr lang="en-US" dirty="0" smtClean="0"/>
              <a:t>. ensures a chance that unpopular things will (</a:t>
            </a:r>
            <a:r>
              <a:rPr lang="en-US" dirty="0" smtClean="0"/>
              <a:t>occasionally) </a:t>
            </a:r>
            <a:r>
              <a:rPr lang="en-US" dirty="0" smtClean="0"/>
              <a:t>be </a:t>
            </a:r>
            <a:r>
              <a:rPr lang="en-US" dirty="0" smtClean="0"/>
              <a:t>seen (this is exploration)</a:t>
            </a:r>
            <a:endParaRPr lang="en-US" dirty="0" smtClean="0"/>
          </a:p>
          <a:p>
            <a:endParaRPr lang="en-US" dirty="0" smtClean="0"/>
          </a:p>
          <a:p>
            <a:endParaRPr lang="en-US" dirty="0"/>
          </a:p>
        </p:txBody>
      </p:sp>
    </p:spTree>
    <p:extLst>
      <p:ext uri="{BB962C8B-B14F-4D97-AF65-F5344CB8AC3E}">
        <p14:creationId xmlns:p14="http://schemas.microsoft.com/office/powerpoint/2010/main" val="9542949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Continuous experimentation often outperforms A/B testing</a:t>
            </a:r>
          </a:p>
          <a:p>
            <a:pPr lvl="1"/>
            <a:r>
              <a:rPr lang="en-US" dirty="0" smtClean="0"/>
              <a:t>Finds the best option faster</a:t>
            </a:r>
          </a:p>
          <a:p>
            <a:pPr lvl="1"/>
            <a:r>
              <a:rPr lang="en-US" dirty="0" smtClean="0"/>
              <a:t>Updatable</a:t>
            </a:r>
          </a:p>
          <a:p>
            <a:pPr lvl="2"/>
            <a:r>
              <a:rPr lang="en-US" dirty="0" smtClean="0"/>
              <a:t>Drop in a new choice, and the algorithm will explore it</a:t>
            </a:r>
          </a:p>
          <a:p>
            <a:r>
              <a:rPr lang="en-US" dirty="0" smtClean="0"/>
              <a:t>Things to consider</a:t>
            </a:r>
            <a:endParaRPr lang="en-US" dirty="0" smtClean="0"/>
          </a:p>
          <a:p>
            <a:pPr lvl="1"/>
            <a:r>
              <a:rPr lang="en-US" dirty="0" smtClean="0"/>
              <a:t>Market segmentation</a:t>
            </a:r>
          </a:p>
          <a:p>
            <a:pPr lvl="1"/>
            <a:r>
              <a:rPr lang="en-US" dirty="0" smtClean="0"/>
              <a:t>Bandit is </a:t>
            </a:r>
            <a:r>
              <a:rPr lang="en-US" dirty="0" smtClean="0"/>
              <a:t>more </a:t>
            </a:r>
            <a:r>
              <a:rPr lang="en-US" dirty="0" smtClean="0"/>
              <a:t>difficult to </a:t>
            </a:r>
            <a:r>
              <a:rPr lang="en-US" dirty="0" smtClean="0"/>
              <a:t>implement and explain</a:t>
            </a:r>
            <a:endParaRPr lang="en-US" dirty="0" smtClean="0"/>
          </a:p>
          <a:p>
            <a:pPr lvl="1"/>
            <a:r>
              <a:rPr lang="en-US" dirty="0" smtClean="0"/>
              <a:t>How </a:t>
            </a:r>
            <a:r>
              <a:rPr lang="en-US" dirty="0" smtClean="0"/>
              <a:t>to architect this for </a:t>
            </a:r>
            <a:r>
              <a:rPr lang="en-US" dirty="0" smtClean="0"/>
              <a:t>a large number of</a:t>
            </a:r>
            <a:r>
              <a:rPr lang="en-US" dirty="0" smtClean="0"/>
              <a:t> </a:t>
            </a:r>
            <a:r>
              <a:rPr lang="en-US" dirty="0" smtClean="0"/>
              <a:t>arms? </a:t>
            </a:r>
          </a:p>
          <a:p>
            <a:pPr lvl="2"/>
            <a:r>
              <a:rPr lang="en-US" dirty="0" smtClean="0"/>
              <a:t>Priority Queue</a:t>
            </a:r>
          </a:p>
          <a:p>
            <a:pPr lvl="2"/>
            <a:r>
              <a:rPr lang="en-US" dirty="0" smtClean="0"/>
              <a:t>Ordered list</a:t>
            </a:r>
            <a:endParaRPr lang="en-US" dirty="0"/>
          </a:p>
          <a:p>
            <a:pPr lvl="1"/>
            <a:r>
              <a:rPr lang="en-US" dirty="0" smtClean="0"/>
              <a:t>Distributed </a:t>
            </a:r>
            <a:r>
              <a:rPr lang="en-US" dirty="0" smtClean="0"/>
              <a:t>updates</a:t>
            </a:r>
          </a:p>
          <a:p>
            <a:pPr lvl="1"/>
            <a:r>
              <a:rPr lang="en-US" dirty="0" smtClean="0"/>
              <a:t>Delay</a:t>
            </a:r>
            <a:endParaRPr lang="en-US" dirty="0" smtClean="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9484193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hlinkClick r:id="rId2"/>
              </a:rPr>
              <a:t>Using Confidence Bounds for Exploitation-Exploration Trade-offs</a:t>
            </a:r>
            <a:endParaRPr lang="en-US" dirty="0" smtClean="0"/>
          </a:p>
          <a:p>
            <a:r>
              <a:rPr lang="en-US" dirty="0">
                <a:hlinkClick r:id="rId3" action="ppaction://hlinkfile"/>
              </a:rPr>
              <a:t>F</a:t>
            </a:r>
            <a:r>
              <a:rPr lang="en-US" dirty="0" smtClean="0">
                <a:hlinkClick r:id="rId3" action="ppaction://hlinkfile"/>
              </a:rPr>
              <a:t>inite-time Analysis of the Multiarmed Bandit Problem</a:t>
            </a:r>
            <a:endParaRPr lang="en-US" dirty="0" smtClean="0"/>
          </a:p>
          <a:p>
            <a:r>
              <a:rPr lang="en-US" dirty="0" smtClean="0">
                <a:hlinkClick r:id="rId4"/>
              </a:rPr>
              <a:t>A Contextual-Bandit Approach to Personalized News Article Recommendation</a:t>
            </a:r>
            <a:endParaRPr lang="en-US" dirty="0" smtClean="0"/>
          </a:p>
          <a:p>
            <a:r>
              <a:rPr lang="en-US" dirty="0" smtClean="0">
                <a:hlinkClick r:id="rId5" action="ppaction://hlinkfile"/>
              </a:rPr>
              <a:t>Mortal Multi-armed Bandits</a:t>
            </a:r>
            <a:endParaRPr lang="en-US" dirty="0" smtClean="0"/>
          </a:p>
          <a:p>
            <a:r>
              <a:rPr lang="en-US" dirty="0" smtClean="0">
                <a:hlinkClick r:id="rId6"/>
              </a:rPr>
              <a:t>Online Learning of Rested and Restless Bandits</a:t>
            </a:r>
            <a:endParaRPr lang="en-US" dirty="0"/>
          </a:p>
        </p:txBody>
      </p:sp>
      <p:sp>
        <p:nvSpPr>
          <p:cNvPr id="2" name="Title 1"/>
          <p:cNvSpPr>
            <a:spLocks noGrp="1"/>
          </p:cNvSpPr>
          <p:nvPr>
            <p:ph type="title"/>
          </p:nvPr>
        </p:nvSpPr>
        <p:spPr/>
        <p:txBody>
          <a:bodyPr/>
          <a:lstStyle/>
          <a:p>
            <a:r>
              <a:rPr lang="en-US" dirty="0" smtClean="0"/>
              <a:t>Optional Reading List</a:t>
            </a:r>
            <a:endParaRPr lang="en-US" dirty="0"/>
          </a:p>
        </p:txBody>
      </p:sp>
    </p:spTree>
    <p:extLst>
      <p:ext uri="{BB962C8B-B14F-4D97-AF65-F5344CB8AC3E}">
        <p14:creationId xmlns:p14="http://schemas.microsoft.com/office/powerpoint/2010/main" val="1972778455"/>
      </p:ext>
    </p:extLst>
  </p:cSld>
  <p:clrMapOvr>
    <a:masterClrMapping/>
  </p:clrMapOvr>
</p:sld>
</file>

<file path=ppt/theme/theme1.xml><?xml version="1.0" encoding="utf-8"?>
<a:theme xmlns:a="http://schemas.openxmlformats.org/drawingml/2006/main" name="Data Society - Intro to Data Science &amp; Python 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
  <a:themeElements>
    <a:clrScheme name="MESQUITE 1">
      <a:dk1>
        <a:srgbClr val="3C3B35"/>
      </a:dk1>
      <a:lt1>
        <a:srgbClr val="FFFFFF"/>
      </a:lt1>
      <a:dk2>
        <a:srgbClr val="3C3B35"/>
      </a:dk2>
      <a:lt2>
        <a:srgbClr val="4C453D"/>
      </a:lt2>
      <a:accent1>
        <a:srgbClr val="355763"/>
      </a:accent1>
      <a:accent2>
        <a:srgbClr val="CC4325"/>
      </a:accent2>
      <a:accent3>
        <a:srgbClr val="E3DEBE"/>
      </a:accent3>
      <a:accent4>
        <a:srgbClr val="2E4451"/>
      </a:accent4>
      <a:accent5>
        <a:srgbClr val="64ADBB"/>
      </a:accent5>
      <a:accent6>
        <a:srgbClr val="D86048"/>
      </a:accent6>
      <a:hlink>
        <a:srgbClr val="64ADBB"/>
      </a:hlink>
      <a:folHlink>
        <a:srgbClr val="35576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Society - Intro to Data Science &amp; Python v1.thmx</Template>
  <TotalTime>5272</TotalTime>
  <Words>3445</Words>
  <Application>Microsoft Macintosh PowerPoint</Application>
  <PresentationFormat>Widescreen</PresentationFormat>
  <Paragraphs>471</Paragraphs>
  <Slides>94</Slides>
  <Notes>46</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94</vt:i4>
      </vt:variant>
    </vt:vector>
  </HeadingPairs>
  <TitlesOfParts>
    <vt:vector size="113" baseType="lpstr">
      <vt:lpstr>Amatic SC Bold</vt:lpstr>
      <vt:lpstr>Amatic SC Regular</vt:lpstr>
      <vt:lpstr>Avenir Book</vt:lpstr>
      <vt:lpstr>Calibri</vt:lpstr>
      <vt:lpstr>Consolas</vt:lpstr>
      <vt:lpstr>Lato</vt:lpstr>
      <vt:lpstr>Lato Black</vt:lpstr>
      <vt:lpstr>Lato Heavy</vt:lpstr>
      <vt:lpstr>Lato Light</vt:lpstr>
      <vt:lpstr>Lato Regular</vt:lpstr>
      <vt:lpstr>Lucida Grande</vt:lpstr>
      <vt:lpstr>Novecento wide Book</vt:lpstr>
      <vt:lpstr>Quicksand Light Regular</vt:lpstr>
      <vt:lpstr>Utopia</vt:lpstr>
      <vt:lpstr>Utopia Regular</vt:lpstr>
      <vt:lpstr>ヒラギノ角ゴ ProN W6</vt:lpstr>
      <vt:lpstr>Arial</vt:lpstr>
      <vt:lpstr>Data Society - Intro to Data Science &amp; Python v1</vt:lpstr>
      <vt:lpstr>Title &amp; Subtitle </vt:lpstr>
      <vt:lpstr>Bandit  Learning</vt:lpstr>
      <vt:lpstr>Course syllabus</vt:lpstr>
      <vt:lpstr>Motivation</vt:lpstr>
      <vt:lpstr>Motivation</vt:lpstr>
      <vt:lpstr>Multi-Armed Bandits, In Brief</vt:lpstr>
      <vt:lpstr>A/B Testing</vt:lpstr>
      <vt:lpstr>What are we trying to do?</vt:lpstr>
      <vt:lpstr>The Multi-Armed Bandit</vt:lpstr>
      <vt:lpstr>5 bandit algorithms</vt:lpstr>
      <vt:lpstr>Example: Choosing Emoji</vt:lpstr>
      <vt:lpstr>Example: Choosing Emoji</vt:lpstr>
      <vt:lpstr>Example: Choosing Emoji</vt:lpstr>
      <vt:lpstr>Example: Choosing Button Colors</vt:lpstr>
      <vt:lpstr>Example: Choosing Button Colors</vt:lpstr>
      <vt:lpstr>Generating data</vt:lpstr>
      <vt:lpstr>Static Data</vt:lpstr>
      <vt:lpstr>Static Volatile Data</vt:lpstr>
      <vt:lpstr>Restless Data</vt:lpstr>
      <vt:lpstr>Restless, Volatile Data</vt:lpstr>
      <vt:lpstr>Generating and plotting static data</vt:lpstr>
      <vt:lpstr>Static, uniform data</vt:lpstr>
      <vt:lpstr>Static, beta data</vt:lpstr>
      <vt:lpstr>Static, beta data</vt:lpstr>
      <vt:lpstr>Static, beta data</vt:lpstr>
      <vt:lpstr>(a subset of) Bandit Strategies</vt:lpstr>
      <vt:lpstr>Our First Algorithm: Greedy</vt:lpstr>
      <vt:lpstr>Greedy</vt:lpstr>
      <vt:lpstr>Greedy - performance</vt:lpstr>
      <vt:lpstr>Greedy - performance</vt:lpstr>
      <vt:lpstr>Epsilon Greedy</vt:lpstr>
      <vt:lpstr>Epsilon Greedy</vt:lpstr>
      <vt:lpstr>Epsilon Greedy - performance</vt:lpstr>
      <vt:lpstr>Epsilon Greedy - performance</vt:lpstr>
      <vt:lpstr>Epsilon Greedy – bad performance</vt:lpstr>
      <vt:lpstr>Epsilon Decreasing</vt:lpstr>
      <vt:lpstr>Epsilon Decreasing</vt:lpstr>
      <vt:lpstr>Epsilon Decreasing - performance</vt:lpstr>
      <vt:lpstr>Epsilon Decreasing - performance</vt:lpstr>
      <vt:lpstr>Upper Confidence Bound (UCB)</vt:lpstr>
      <vt:lpstr>Upper Confidence Bound (UCB)</vt:lpstr>
      <vt:lpstr>UCB - performance</vt:lpstr>
      <vt:lpstr>UCB - performance</vt:lpstr>
      <vt:lpstr>Bayesian Bandits</vt:lpstr>
      <vt:lpstr>Bayesian Bandits</vt:lpstr>
      <vt:lpstr>Bayesian - performance</vt:lpstr>
      <vt:lpstr>A/B testing - performance</vt:lpstr>
      <vt:lpstr>Testing static data </vt:lpstr>
      <vt:lpstr>Bandit results on static data</vt:lpstr>
      <vt:lpstr>Bandit results on static data</vt:lpstr>
      <vt:lpstr>Bandit results on static data</vt:lpstr>
      <vt:lpstr>Bandit results on static data</vt:lpstr>
      <vt:lpstr>Volatile Bandits</vt:lpstr>
      <vt:lpstr>Volatile, uniform, static rewards</vt:lpstr>
      <vt:lpstr>A/B – volatile static</vt:lpstr>
      <vt:lpstr>Greedy – volatile static</vt:lpstr>
      <vt:lpstr>Greedy Epsilon – volatile static</vt:lpstr>
      <vt:lpstr>Epsilon Decreasing – volatile static</vt:lpstr>
      <vt:lpstr>UCB – volatile static</vt:lpstr>
      <vt:lpstr>Bayesian – volatile static</vt:lpstr>
      <vt:lpstr>Bayesian2 – volatile static</vt:lpstr>
      <vt:lpstr>Regret on volatile data</vt:lpstr>
      <vt:lpstr>Regret on volatile data</vt:lpstr>
      <vt:lpstr>Regret on volatile data</vt:lpstr>
      <vt:lpstr>Regret on volatile data</vt:lpstr>
      <vt:lpstr>Volatile, Restless Data</vt:lpstr>
      <vt:lpstr>Volatile, Restless Bandits</vt:lpstr>
      <vt:lpstr>A/B - volatile, restless </vt:lpstr>
      <vt:lpstr>Greedy - volatile, restless </vt:lpstr>
      <vt:lpstr>Epsilon Greedy - volatile, restless </vt:lpstr>
      <vt:lpstr>Epsilon Decreasing - volatile, restless </vt:lpstr>
      <vt:lpstr>UCB - volatile, restless </vt:lpstr>
      <vt:lpstr>Bayesian - volatile, restless </vt:lpstr>
      <vt:lpstr>Bayesian2 - volatile, restless </vt:lpstr>
      <vt:lpstr>Regret on Restless, Volatile</vt:lpstr>
      <vt:lpstr>Regret on Restless, Volatile</vt:lpstr>
      <vt:lpstr>Regret on Restless, Volatile</vt:lpstr>
      <vt:lpstr>Regret on Restless, Volatile</vt:lpstr>
      <vt:lpstr>Restless, Non-volatile</vt:lpstr>
      <vt:lpstr>Restless data</vt:lpstr>
      <vt:lpstr>A/B on Restless, non-volatile</vt:lpstr>
      <vt:lpstr>Greedy on Restless, non-volatile</vt:lpstr>
      <vt:lpstr>Epsilon Greedy on Restless, non-volatile</vt:lpstr>
      <vt:lpstr>Epsilon Decreasing on Restless , non-volatile</vt:lpstr>
      <vt:lpstr>UCB on Restless , non-volatile</vt:lpstr>
      <vt:lpstr>Bayesian on Restless , non-volatile</vt:lpstr>
      <vt:lpstr>Bayesian2 on Restless , non-volatile</vt:lpstr>
      <vt:lpstr>Regret on restless, non-volatile data</vt:lpstr>
      <vt:lpstr>Regret on restless, non-volatile data</vt:lpstr>
      <vt:lpstr>Regret on restless, non-volatile data</vt:lpstr>
      <vt:lpstr>Regret on restless, non-volatile data</vt:lpstr>
      <vt:lpstr>Heuristics and Variations</vt:lpstr>
      <vt:lpstr>Machine Learning Application</vt:lpstr>
      <vt:lpstr>Conclusion</vt:lpstr>
      <vt:lpstr>Optional Reading List</vt:lpstr>
    </vt:vector>
  </TitlesOfParts>
  <Company>Gallup,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Python +  A/B vs Bandit</dc:title>
  <dc:creator>Wright, Kris</dc:creator>
  <cp:lastModifiedBy>Jeremy Fain</cp:lastModifiedBy>
  <cp:revision>261</cp:revision>
  <dcterms:created xsi:type="dcterms:W3CDTF">2015-02-20T15:03:54Z</dcterms:created>
  <dcterms:modified xsi:type="dcterms:W3CDTF">2016-02-27T06:19:12Z</dcterms:modified>
</cp:coreProperties>
</file>